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Montserrat SemiBold"/>
      <p:regular r:id="rId18"/>
      <p:bold r:id="rId19"/>
      <p:italic r:id="rId20"/>
      <p:boldItalic r:id="rId21"/>
    </p:embeddedFont>
    <p:embeddedFont>
      <p:font typeface="Inter SemiBold"/>
      <p:regular r:id="rId22"/>
      <p:bold r:id="rId23"/>
      <p:italic r:id="rId24"/>
      <p:boldItalic r:id="rId25"/>
    </p:embeddedFont>
    <p:embeddedFont>
      <p:font typeface="Montserrat"/>
      <p:bold r:id="rId26"/>
      <p:boldItalic r:id="rId27"/>
    </p:embeddedFont>
    <p:embeddedFont>
      <p:font typeface="Inter"/>
      <p:regular r:id="rId28"/>
      <p:bold r:id="rId29"/>
      <p:italic r:id="rId30"/>
      <p:boldItalic r:id="rId31"/>
    </p:embeddedFont>
    <p:embeddedFont>
      <p:font typeface="Montserrat Medium"/>
      <p:regular r:id="rId32"/>
      <p:bold r:id="rId33"/>
      <p:italic r:id="rId34"/>
      <p:boldItalic r:id="rId35"/>
    </p:embeddedFont>
    <p:embeddedFont>
      <p:font typeface="Inter Medium"/>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SemiBold-italic.fntdata"/><Relationship Id="rId22" Type="http://schemas.openxmlformats.org/officeDocument/2006/relationships/font" Target="fonts/InterSemiBold-regular.fntdata"/><Relationship Id="rId21" Type="http://schemas.openxmlformats.org/officeDocument/2006/relationships/font" Target="fonts/MontserratSemiBold-boldItalic.fntdata"/><Relationship Id="rId24" Type="http://schemas.openxmlformats.org/officeDocument/2006/relationships/font" Target="fonts/InterSemiBold-italic.fntdata"/><Relationship Id="rId23" Type="http://schemas.openxmlformats.org/officeDocument/2006/relationships/font" Target="fonts/Inter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ontserrat-bold.fntdata"/><Relationship Id="rId25" Type="http://schemas.openxmlformats.org/officeDocument/2006/relationships/font" Target="fonts/InterSemiBold-boldItalic.fntdata"/><Relationship Id="rId28" Type="http://schemas.openxmlformats.org/officeDocument/2006/relationships/font" Target="fonts/Inter-regular.fntdata"/><Relationship Id="rId27"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6.xml"/><Relationship Id="rId33" Type="http://schemas.openxmlformats.org/officeDocument/2006/relationships/font" Target="fonts/MontserratMedium-bold.fntdata"/><Relationship Id="rId10" Type="http://schemas.openxmlformats.org/officeDocument/2006/relationships/slide" Target="slides/slide5.xml"/><Relationship Id="rId32" Type="http://schemas.openxmlformats.org/officeDocument/2006/relationships/font" Target="fonts/MontserratMedium-regular.fntdata"/><Relationship Id="rId13" Type="http://schemas.openxmlformats.org/officeDocument/2006/relationships/slide" Target="slides/slide8.xml"/><Relationship Id="rId35" Type="http://schemas.openxmlformats.org/officeDocument/2006/relationships/font" Target="fonts/MontserratMedium-boldItalic.fntdata"/><Relationship Id="rId12" Type="http://schemas.openxmlformats.org/officeDocument/2006/relationships/slide" Target="slides/slide7.xml"/><Relationship Id="rId34" Type="http://schemas.openxmlformats.org/officeDocument/2006/relationships/font" Target="fonts/MontserratMedium-italic.fntdata"/><Relationship Id="rId15" Type="http://schemas.openxmlformats.org/officeDocument/2006/relationships/slide" Target="slides/slide10.xml"/><Relationship Id="rId37" Type="http://schemas.openxmlformats.org/officeDocument/2006/relationships/font" Target="fonts/InterMedium-bold.fntdata"/><Relationship Id="rId14" Type="http://schemas.openxmlformats.org/officeDocument/2006/relationships/slide" Target="slides/slide9.xml"/><Relationship Id="rId36" Type="http://schemas.openxmlformats.org/officeDocument/2006/relationships/font" Target="fonts/InterMedium-regular.fntdata"/><Relationship Id="rId17" Type="http://schemas.openxmlformats.org/officeDocument/2006/relationships/slide" Target="slides/slide12.xml"/><Relationship Id="rId39" Type="http://schemas.openxmlformats.org/officeDocument/2006/relationships/font" Target="fonts/InterMedium-boldItalic.fntdata"/><Relationship Id="rId16" Type="http://schemas.openxmlformats.org/officeDocument/2006/relationships/slide" Target="slides/slide11.xml"/><Relationship Id="rId38" Type="http://schemas.openxmlformats.org/officeDocument/2006/relationships/font" Target="fonts/InterMedium-italic.fntdata"/><Relationship Id="rId19" Type="http://schemas.openxmlformats.org/officeDocument/2006/relationships/font" Target="fonts/MontserratSemiBold-bold.fntdata"/><Relationship Id="rId18" Type="http://schemas.openxmlformats.org/officeDocument/2006/relationships/font" Target="fonts/Montserrat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b87976309_26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g3fb87976309_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b87976309_25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b87976309_2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fb87976309_24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fb87976309_2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fb87976309_23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fb87976309_2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b87976309_22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b87976309_2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b87976309_21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fb87976309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fb87976309_20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fb87976309_2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b87976309_19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fb87976309_1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b87976309_18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fb87976309_1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fb87976309_17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fb87976309_1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fb87976309_16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fb87976309_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fb87976309_15_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fb87976309_1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b87976309_14_0)">
  <p:cSld name="Generated (g3fb87976309_14_0)">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 name="Google Shape;12;p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8" name="Google Shape;2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1" name="Google Shape;31;p8"/>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9"/>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5" name="Google Shape;3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9" name="Google Shape;39;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1" name="Google Shape;4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4" name="Google Shape;44;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8" name="Google Shape;4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grpSp>
        <p:nvGrpSpPr>
          <p:cNvPr id="55" name="Google Shape;55;p14"/>
          <p:cNvGrpSpPr/>
          <p:nvPr/>
        </p:nvGrpSpPr>
        <p:grpSpPr>
          <a:xfrm>
            <a:off x="0" y="-200025"/>
            <a:ext cx="9153675" cy="5343525"/>
            <a:chOff x="0" y="-200025"/>
            <a:chExt cx="9153675" cy="5343525"/>
          </a:xfrm>
        </p:grpSpPr>
        <p:sp>
          <p:nvSpPr>
            <p:cNvPr id="56" name="Google Shape;56;p14"/>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57" name="Google Shape;57;p14"/>
            <p:cNvGrpSpPr/>
            <p:nvPr/>
          </p:nvGrpSpPr>
          <p:grpSpPr>
            <a:xfrm>
              <a:off x="7229475" y="-200025"/>
              <a:ext cx="1924200" cy="1924200"/>
              <a:chOff x="-4762" y="-4762"/>
              <a:chExt cx="962100" cy="962100"/>
            </a:xfrm>
          </p:grpSpPr>
          <p:pic>
            <p:nvPicPr>
              <p:cNvPr id="58" name="Google Shape;58;p14"/>
              <p:cNvPicPr preferRelativeResize="0"/>
              <p:nvPr/>
            </p:nvPicPr>
            <p:blipFill rotWithShape="1">
              <a:blip r:embed="rId3">
                <a:alphaModFix/>
              </a:blip>
              <a:srcRect b="0" l="0" r="0" t="0"/>
              <a:stretch/>
            </p:blipFill>
            <p:spPr>
              <a:xfrm>
                <a:off x="-4762" y="-4762"/>
                <a:ext cx="962100" cy="962100"/>
              </a:xfrm>
              <a:prstGeom prst="rect">
                <a:avLst/>
              </a:prstGeom>
              <a:noFill/>
              <a:ln>
                <a:noFill/>
              </a:ln>
            </p:spPr>
          </p:pic>
          <p:pic>
            <p:nvPicPr>
              <p:cNvPr id="59" name="Google Shape;59;p14"/>
              <p:cNvPicPr preferRelativeResize="0"/>
              <p:nvPr/>
            </p:nvPicPr>
            <p:blipFill rotWithShape="1">
              <a:blip r:embed="rId4">
                <a:alphaModFix/>
              </a:blip>
              <a:srcRect b="0" l="0" r="0" t="0"/>
              <a:stretch/>
            </p:blipFill>
            <p:spPr>
              <a:xfrm>
                <a:off x="228600" y="228600"/>
                <a:ext cx="495300" cy="495300"/>
              </a:xfrm>
              <a:prstGeom prst="rect">
                <a:avLst/>
              </a:prstGeom>
              <a:noFill/>
              <a:ln>
                <a:noFill/>
              </a:ln>
            </p:spPr>
          </p:pic>
        </p:grpSp>
        <p:sp>
          <p:nvSpPr>
            <p:cNvPr id="60" name="Google Shape;60;p14"/>
            <p:cNvSpPr/>
            <p:nvPr/>
          </p:nvSpPr>
          <p:spPr>
            <a:xfrm>
              <a:off x="0" y="4953000"/>
              <a:ext cx="9144000" cy="190500"/>
            </a:xfrm>
            <a:prstGeom prst="rect">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1" name="Google Shape;61;p14"/>
            <p:cNvSpPr/>
            <p:nvPr/>
          </p:nvSpPr>
          <p:spPr>
            <a:xfrm>
              <a:off x="0" y="4953000"/>
              <a:ext cx="3048000" cy="190500"/>
            </a:xfrm>
            <a:prstGeom prst="rect">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62" name="Google Shape;62;p14"/>
            <p:cNvGrpSpPr/>
            <p:nvPr/>
          </p:nvGrpSpPr>
          <p:grpSpPr>
            <a:xfrm>
              <a:off x="381000" y="381000"/>
              <a:ext cx="2381250" cy="400050"/>
              <a:chOff x="0" y="0"/>
              <a:chExt cx="2381250" cy="400050"/>
            </a:xfrm>
          </p:grpSpPr>
          <p:sp>
            <p:nvSpPr>
              <p:cNvPr id="63" name="Google Shape;63;p14"/>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4" name="Google Shape;64;p14"/>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5" name="Google Shape;65;p14"/>
              <p:cNvSpPr txBox="1"/>
              <p:nvPr/>
            </p:nvSpPr>
            <p:spPr>
              <a:xfrm>
                <a:off x="476250" y="19050"/>
                <a:ext cx="1905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0F4C5C"/>
                    </a:solidFill>
                    <a:latin typeface="Montserrat"/>
                    <a:ea typeface="Montserrat"/>
                    <a:cs typeface="Montserrat"/>
                    <a:sym typeface="Montserrat"/>
                  </a:rPr>
                  <a:t>AL-SUFFAH</a:t>
                </a:r>
                <a:endParaRPr b="1" sz="1600">
                  <a:solidFill>
                    <a:srgbClr val="0F4C5C"/>
                  </a:solidFill>
                  <a:latin typeface="Montserrat"/>
                  <a:ea typeface="Montserrat"/>
                  <a:cs typeface="Montserrat"/>
                  <a:sym typeface="Montserrat"/>
                </a:endParaRPr>
              </a:p>
            </p:txBody>
          </p:sp>
        </p:grpSp>
      </p:grpSp>
      <p:sp>
        <p:nvSpPr>
          <p:cNvPr id="66" name="Google Shape;66;p14"/>
          <p:cNvSpPr txBox="1"/>
          <p:nvPr/>
        </p:nvSpPr>
        <p:spPr>
          <a:xfrm>
            <a:off x="476250" y="1238250"/>
            <a:ext cx="3905400" cy="3429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800">
                <a:solidFill>
                  <a:srgbClr val="0F4C5C"/>
                </a:solidFill>
                <a:latin typeface="Montserrat"/>
                <a:ea typeface="Montserrat"/>
                <a:cs typeface="Montserrat"/>
                <a:sym typeface="Montserrat"/>
              </a:rPr>
              <a:t>Welcome to Al-Suffah Institute &amp; Mosque</a:t>
            </a:r>
            <a:endParaRPr b="1" sz="2800">
              <a:solidFill>
                <a:srgbClr val="0F4C5C"/>
              </a:solidFill>
              <a:latin typeface="Montserrat"/>
              <a:ea typeface="Montserrat"/>
              <a:cs typeface="Montserrat"/>
              <a:sym typeface="Montserrat"/>
            </a:endParaRPr>
          </a:p>
          <a:p>
            <a:pPr indent="0" lvl="0" marL="0" rtl="0" algn="l">
              <a:spcBef>
                <a:spcPts val="900"/>
              </a:spcBef>
              <a:spcAft>
                <a:spcPts val="0"/>
              </a:spcAft>
              <a:buNone/>
            </a:pPr>
            <a:r>
              <a:rPr b="0" lang="en" sz="1700">
                <a:solidFill>
                  <a:srgbClr val="E3B23C"/>
                </a:solidFill>
                <a:latin typeface="Montserrat Medium"/>
                <a:ea typeface="Montserrat Medium"/>
                <a:cs typeface="Montserrat Medium"/>
                <a:sym typeface="Montserrat Medium"/>
              </a:rPr>
              <a:t>Nurturing Faith, Knowledge, and Community</a:t>
            </a:r>
            <a:endParaRPr b="0" sz="1700">
              <a:solidFill>
                <a:srgbClr val="E3B23C"/>
              </a:solidFill>
              <a:latin typeface="Montserrat Medium"/>
              <a:ea typeface="Montserrat Medium"/>
              <a:cs typeface="Montserrat Medium"/>
              <a:sym typeface="Montserrat Medium"/>
            </a:endParaRPr>
          </a:p>
          <a:p>
            <a:pPr indent="0" lvl="0" marL="0" rtl="0" algn="l">
              <a:spcBef>
                <a:spcPts val="2250"/>
              </a:spcBef>
              <a:spcAft>
                <a:spcPts val="900"/>
              </a:spcAft>
              <a:buNone/>
            </a:pPr>
            <a:r>
              <a:t/>
            </a:r>
            <a:endParaRPr b="0" sz="1300">
              <a:solidFill>
                <a:srgbClr val="0F4C5C"/>
              </a:solidFill>
              <a:latin typeface="Inter"/>
              <a:ea typeface="Inter"/>
              <a:cs typeface="Inter"/>
              <a:sym typeface="Inter"/>
            </a:endParaRPr>
          </a:p>
        </p:txBody>
      </p:sp>
      <p:pic>
        <p:nvPicPr>
          <p:cNvPr id="67" name="Google Shape;67;p14"/>
          <p:cNvPicPr preferRelativeResize="0"/>
          <p:nvPr/>
        </p:nvPicPr>
        <p:blipFill rotWithShape="1">
          <a:blip r:embed="rId5">
            <a:alphaModFix/>
          </a:blip>
          <a:srcRect b="0" l="30" r="20" t="0"/>
          <a:stretch/>
        </p:blipFill>
        <p:spPr>
          <a:xfrm>
            <a:off x="4572000" y="1428750"/>
            <a:ext cx="4095900" cy="2305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grpSp>
        <p:nvGrpSpPr>
          <p:cNvPr id="72" name="Google Shape;72;p15"/>
          <p:cNvGrpSpPr/>
          <p:nvPr/>
        </p:nvGrpSpPr>
        <p:grpSpPr>
          <a:xfrm>
            <a:off x="0" y="0"/>
            <a:ext cx="9239250" cy="5143500"/>
            <a:chOff x="0" y="0"/>
            <a:chExt cx="9239250" cy="5143500"/>
          </a:xfrm>
        </p:grpSpPr>
        <p:sp>
          <p:nvSpPr>
            <p:cNvPr id="73" name="Google Shape;73;p15"/>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74" name="Google Shape;74;p15"/>
            <p:cNvGrpSpPr/>
            <p:nvPr/>
          </p:nvGrpSpPr>
          <p:grpSpPr>
            <a:xfrm>
              <a:off x="6858000" y="285750"/>
              <a:ext cx="2381250" cy="400050"/>
              <a:chOff x="0" y="0"/>
              <a:chExt cx="2381250" cy="400050"/>
            </a:xfrm>
          </p:grpSpPr>
          <p:sp>
            <p:nvSpPr>
              <p:cNvPr id="75" name="Google Shape;75;p15"/>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6" name="Google Shape;76;p15"/>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5"/>
              <p:cNvSpPr txBox="1"/>
              <p:nvPr/>
            </p:nvSpPr>
            <p:spPr>
              <a:xfrm>
                <a:off x="476250" y="19050"/>
                <a:ext cx="1905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0F4C5C"/>
                    </a:solidFill>
                    <a:latin typeface="Montserrat"/>
                    <a:ea typeface="Montserrat"/>
                    <a:cs typeface="Montserrat"/>
                    <a:sym typeface="Montserrat"/>
                  </a:rPr>
                  <a:t>AL-SUFFAH</a:t>
                </a:r>
                <a:endParaRPr b="1" sz="1600">
                  <a:solidFill>
                    <a:srgbClr val="0F4C5C"/>
                  </a:solidFill>
                  <a:latin typeface="Montserrat"/>
                  <a:ea typeface="Montserrat"/>
                  <a:cs typeface="Montserrat"/>
                  <a:sym typeface="Montserrat"/>
                </a:endParaRPr>
              </a:p>
            </p:txBody>
          </p:sp>
        </p:grpSp>
        <p:sp>
          <p:nvSpPr>
            <p:cNvPr id="78" name="Google Shape;78;p15"/>
            <p:cNvSpPr/>
            <p:nvPr/>
          </p:nvSpPr>
          <p:spPr>
            <a:xfrm>
              <a:off x="381000" y="10477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79" name="Google Shape;79;p15"/>
          <p:cNvSpPr txBox="1"/>
          <p:nvPr/>
        </p:nvSpPr>
        <p:spPr>
          <a:xfrm>
            <a:off x="381000" y="285750"/>
            <a:ext cx="62865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240">
                <a:solidFill>
                  <a:srgbClr val="0F4C5C"/>
                </a:solidFill>
                <a:latin typeface="Montserrat"/>
                <a:ea typeface="Montserrat"/>
                <a:cs typeface="Montserrat"/>
                <a:sym typeface="Montserrat"/>
              </a:rPr>
              <a:t>Overview &amp; History</a:t>
            </a:r>
            <a:endParaRPr b="1" sz="2240">
              <a:solidFill>
                <a:srgbClr val="0F4C5C"/>
              </a:solidFill>
              <a:latin typeface="Montserrat"/>
              <a:ea typeface="Montserrat"/>
              <a:cs typeface="Montserrat"/>
              <a:sym typeface="Montserrat"/>
            </a:endParaRPr>
          </a:p>
          <a:p>
            <a:pPr indent="0" lvl="0" marL="0" rtl="0" algn="l">
              <a:spcBef>
                <a:spcPts val="900"/>
              </a:spcBef>
              <a:spcAft>
                <a:spcPts val="1200"/>
              </a:spcAft>
              <a:buNone/>
            </a:pPr>
            <a:r>
              <a:rPr b="0" lang="en" sz="1400">
                <a:solidFill>
                  <a:srgbClr val="E3B23C"/>
                </a:solidFill>
                <a:latin typeface="Montserrat Medium"/>
                <a:ea typeface="Montserrat Medium"/>
                <a:cs typeface="Montserrat Medium"/>
                <a:sym typeface="Montserrat Medium"/>
              </a:rPr>
              <a:t>Founding Principles and Vision</a:t>
            </a:r>
            <a:endParaRPr b="0" sz="1400">
              <a:solidFill>
                <a:srgbClr val="E3B23C"/>
              </a:solidFill>
              <a:latin typeface="Montserrat Medium"/>
              <a:ea typeface="Montserrat Medium"/>
              <a:cs typeface="Montserrat Medium"/>
              <a:sym typeface="Montserrat Medium"/>
            </a:endParaRPr>
          </a:p>
        </p:txBody>
      </p:sp>
      <p:grpSp>
        <p:nvGrpSpPr>
          <p:cNvPr id="80" name="Google Shape;80;p15"/>
          <p:cNvGrpSpPr/>
          <p:nvPr/>
        </p:nvGrpSpPr>
        <p:grpSpPr>
          <a:xfrm>
            <a:off x="381000" y="1285875"/>
            <a:ext cx="8382000" cy="3381300"/>
            <a:chOff x="0" y="0"/>
            <a:chExt cx="8382000" cy="3381300"/>
          </a:xfrm>
        </p:grpSpPr>
        <p:grpSp>
          <p:nvGrpSpPr>
            <p:cNvPr id="81" name="Google Shape;81;p15"/>
            <p:cNvGrpSpPr/>
            <p:nvPr/>
          </p:nvGrpSpPr>
          <p:grpSpPr>
            <a:xfrm>
              <a:off x="0" y="0"/>
              <a:ext cx="4000500" cy="3381300"/>
              <a:chOff x="0" y="0"/>
              <a:chExt cx="4000500" cy="3381300"/>
            </a:xfrm>
          </p:grpSpPr>
          <p:sp>
            <p:nvSpPr>
              <p:cNvPr id="82" name="Google Shape;82;p15"/>
              <p:cNvSpPr/>
              <p:nvPr/>
            </p:nvSpPr>
            <p:spPr>
              <a:xfrm>
                <a:off x="0" y="0"/>
                <a:ext cx="4000500" cy="3381300"/>
              </a:xfrm>
              <a:prstGeom prst="roundRect">
                <a:avLst>
                  <a:gd fmla="val 2253"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3" name="Google Shape;83;p15"/>
              <p:cNvSpPr/>
              <p:nvPr/>
            </p:nvSpPr>
            <p:spPr>
              <a:xfrm>
                <a:off x="0" y="0"/>
                <a:ext cx="4000500" cy="381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4" name="Google Shape;84;p15"/>
              <p:cNvSpPr txBox="1"/>
              <p:nvPr/>
            </p:nvSpPr>
            <p:spPr>
              <a:xfrm>
                <a:off x="228600" y="228600"/>
                <a:ext cx="3543300" cy="2924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800">
                    <a:solidFill>
                      <a:srgbClr val="0F4C5C"/>
                    </a:solidFill>
                    <a:latin typeface="Montserrat SemiBold"/>
                    <a:ea typeface="Montserrat SemiBold"/>
                    <a:cs typeface="Montserrat SemiBold"/>
                    <a:sym typeface="Montserrat SemiBold"/>
                  </a:rPr>
                  <a:t>Sacred Inspiration</a:t>
                </a:r>
                <a:endParaRPr b="0" sz="1800">
                  <a:solidFill>
                    <a:srgbClr val="0F4C5C"/>
                  </a:solidFill>
                  <a:latin typeface="Montserrat SemiBold"/>
                  <a:ea typeface="Montserrat SemiBold"/>
                  <a:cs typeface="Montserrat SemiBold"/>
                  <a:sym typeface="Montserrat SemiBold"/>
                </a:endParaRPr>
              </a:p>
              <a:p>
                <a:pPr indent="0" lvl="0" marL="0" rtl="0" algn="l">
                  <a:spcBef>
                    <a:spcPts val="600"/>
                  </a:spcBef>
                  <a:spcAft>
                    <a:spcPts val="0"/>
                  </a:spcAft>
                  <a:buNone/>
                </a:pPr>
                <a:r>
                  <a:rPr b="0" lang="en" sz="1150">
                    <a:solidFill>
                      <a:srgbClr val="1E2D2F"/>
                    </a:solidFill>
                    <a:latin typeface="Inter"/>
                    <a:ea typeface="Inter"/>
                    <a:cs typeface="Inter"/>
                    <a:sym typeface="Inter"/>
                  </a:rPr>
                  <a:t>Al-Suffah Institute &amp; Mosque was established to serve as a beacon of traditional Islamic learning and a central hub for community spiritual growth.</a:t>
                </a:r>
                <a:endParaRPr b="0" sz="1150">
                  <a:solidFill>
                    <a:srgbClr val="1E2D2F"/>
                  </a:solidFill>
                  <a:latin typeface="Inter"/>
                  <a:ea typeface="Inter"/>
                  <a:cs typeface="Inter"/>
                  <a:sym typeface="Inter"/>
                </a:endParaRPr>
              </a:p>
              <a:p>
                <a:pPr indent="0" lvl="0" marL="0" rtl="0" algn="l">
                  <a:spcBef>
                    <a:spcPts val="900"/>
                  </a:spcBef>
                  <a:spcAft>
                    <a:spcPts val="900"/>
                  </a:spcAft>
                  <a:buNone/>
                </a:pPr>
                <a:r>
                  <a:rPr b="0" lang="en" sz="1150">
                    <a:solidFill>
                      <a:srgbClr val="1E2D2F"/>
                    </a:solidFill>
                    <a:latin typeface="Inter"/>
                    <a:ea typeface="Inter"/>
                    <a:cs typeface="Inter"/>
                    <a:sym typeface="Inter"/>
                  </a:rPr>
                  <a:t>The name 'Al-Suffah' draws direct inspiration from the original 'Ashab al-Suffah' (The People of the Bench) in the Prophet Muhammad's mosque in Medina, who dedicated their lives entirely to the pursuit of sacred knowledge and spiritual purification.</a:t>
                </a:r>
                <a:endParaRPr b="0" sz="1150">
                  <a:solidFill>
                    <a:srgbClr val="1E2D2F"/>
                  </a:solidFill>
                  <a:latin typeface="Inter"/>
                  <a:ea typeface="Inter"/>
                  <a:cs typeface="Inter"/>
                  <a:sym typeface="Inter"/>
                </a:endParaRPr>
              </a:p>
            </p:txBody>
          </p:sp>
        </p:grpSp>
        <p:grpSp>
          <p:nvGrpSpPr>
            <p:cNvPr id="85" name="Google Shape;85;p15"/>
            <p:cNvGrpSpPr/>
            <p:nvPr/>
          </p:nvGrpSpPr>
          <p:grpSpPr>
            <a:xfrm>
              <a:off x="4381500" y="0"/>
              <a:ext cx="4000500" cy="3381300"/>
              <a:chOff x="0" y="0"/>
              <a:chExt cx="4000500" cy="3381300"/>
            </a:xfrm>
          </p:grpSpPr>
          <p:sp>
            <p:nvSpPr>
              <p:cNvPr id="86" name="Google Shape;86;p15"/>
              <p:cNvSpPr/>
              <p:nvPr/>
            </p:nvSpPr>
            <p:spPr>
              <a:xfrm>
                <a:off x="0" y="0"/>
                <a:ext cx="4000500" cy="3381300"/>
              </a:xfrm>
              <a:prstGeom prst="roundRect">
                <a:avLst>
                  <a:gd fmla="val 2253"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7" name="Google Shape;87;p15"/>
              <p:cNvSpPr/>
              <p:nvPr/>
            </p:nvSpPr>
            <p:spPr>
              <a:xfrm>
                <a:off x="0" y="0"/>
                <a:ext cx="4000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 name="Google Shape;88;p15"/>
              <p:cNvSpPr txBox="1"/>
              <p:nvPr/>
            </p:nvSpPr>
            <p:spPr>
              <a:xfrm>
                <a:off x="228600" y="228600"/>
                <a:ext cx="3543300" cy="2924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665">
                    <a:solidFill>
                      <a:srgbClr val="0F4C5C"/>
                    </a:solidFill>
                    <a:latin typeface="Montserrat SemiBold"/>
                    <a:ea typeface="Montserrat SemiBold"/>
                    <a:cs typeface="Montserrat SemiBold"/>
                    <a:sym typeface="Montserrat SemiBold"/>
                  </a:rPr>
                  <a:t>Evolution &amp; Vision</a:t>
                </a:r>
                <a:endParaRPr b="0" sz="1665">
                  <a:solidFill>
                    <a:srgbClr val="0F4C5C"/>
                  </a:solidFill>
                  <a:latin typeface="Montserrat SemiBold"/>
                  <a:ea typeface="Montserrat SemiBold"/>
                  <a:cs typeface="Montserrat SemiBold"/>
                  <a:sym typeface="Montserrat SemiBold"/>
                </a:endParaRPr>
              </a:p>
              <a:p>
                <a:pPr indent="0" lvl="0" marL="0" rtl="0" algn="l">
                  <a:spcBef>
                    <a:spcPts val="600"/>
                  </a:spcBef>
                  <a:spcAft>
                    <a:spcPts val="0"/>
                  </a:spcAft>
                  <a:buNone/>
                </a:pPr>
                <a:r>
                  <a:rPr b="0" lang="en" sz="1064">
                    <a:solidFill>
                      <a:srgbClr val="1E2D2F"/>
                    </a:solidFill>
                    <a:latin typeface="Inter"/>
                    <a:ea typeface="Inter"/>
                    <a:cs typeface="Inter"/>
                    <a:sym typeface="Inter"/>
                  </a:rPr>
                  <a:t>Our institute was founded on the vision of replicating this profound dedication to learning within the modern era, providing a sanctuary where faith and intellect can flourish simultaneously.</a:t>
                </a:r>
                <a:endParaRPr b="0" sz="1064">
                  <a:solidFill>
                    <a:srgbClr val="1E2D2F"/>
                  </a:solidFill>
                  <a:latin typeface="Inter"/>
                  <a:ea typeface="Inter"/>
                  <a:cs typeface="Inter"/>
                  <a:sym typeface="Inter"/>
                </a:endParaRPr>
              </a:p>
              <a:p>
                <a:pPr indent="0" lvl="0" marL="0" rtl="0" algn="l">
                  <a:spcBef>
                    <a:spcPts val="900"/>
                  </a:spcBef>
                  <a:spcAft>
                    <a:spcPts val="900"/>
                  </a:spcAft>
                  <a:buNone/>
                </a:pPr>
                <a:r>
                  <a:rPr b="0" lang="en" sz="1064">
                    <a:solidFill>
                      <a:srgbClr val="1E2D2F"/>
                    </a:solidFill>
                    <a:latin typeface="Inter"/>
                    <a:ea typeface="Inter"/>
                    <a:cs typeface="Inter"/>
                    <a:sym typeface="Inter"/>
                  </a:rPr>
                  <a:t>From our humble beginnings as a small community prayer space, we have steadily grown into a comprehensive educational and spiritual center. This evolution reflects the deep-rooted commitment of our founding members to establish an institution that not only preserves classical Islamic scholarship but also makes it highly accessible and deeply relevant to contemporary daily life. We remain steadfast in our commitment to fostering a vibrant, educated, and spiritually grounded community.</a:t>
                </a:r>
                <a:endParaRPr b="0" sz="1064">
                  <a:solidFill>
                    <a:srgbClr val="1E2D2F"/>
                  </a:solidFill>
                  <a:latin typeface="Inter"/>
                  <a:ea typeface="Inter"/>
                  <a:cs typeface="Inter"/>
                  <a:sym typeface="Inter"/>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grpSp>
        <p:nvGrpSpPr>
          <p:cNvPr id="93" name="Google Shape;93;p16"/>
          <p:cNvGrpSpPr/>
          <p:nvPr/>
        </p:nvGrpSpPr>
        <p:grpSpPr>
          <a:xfrm>
            <a:off x="0" y="0"/>
            <a:ext cx="9144000" cy="5143500"/>
            <a:chOff x="0" y="0"/>
            <a:chExt cx="9144000" cy="5143500"/>
          </a:xfrm>
        </p:grpSpPr>
        <p:sp>
          <p:nvSpPr>
            <p:cNvPr id="94" name="Google Shape;94;p16"/>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6"/>
            <p:cNvSpPr/>
            <p:nvPr/>
          </p:nvSpPr>
          <p:spPr>
            <a:xfrm>
              <a:off x="0" y="0"/>
              <a:ext cx="2571900" cy="5143500"/>
            </a:xfrm>
            <a:prstGeom prst="rect">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6"/>
            <p:cNvSpPr/>
            <p:nvPr/>
          </p:nvSpPr>
          <p:spPr>
            <a:xfrm>
              <a:off x="2571750" y="0"/>
              <a:ext cx="28500" cy="5143500"/>
            </a:xfrm>
            <a:prstGeom prst="rect">
              <a:avLst/>
            </a:prstGeom>
            <a:solidFill>
              <a:srgbClr val="E3B23C">
                <a:alpha val="3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97" name="Google Shape;97;p16"/>
            <p:cNvGrpSpPr/>
            <p:nvPr/>
          </p:nvGrpSpPr>
          <p:grpSpPr>
            <a:xfrm>
              <a:off x="285750" y="4524375"/>
              <a:ext cx="2114550" cy="304800"/>
              <a:chOff x="0" y="0"/>
              <a:chExt cx="2114550" cy="304800"/>
            </a:xfrm>
          </p:grpSpPr>
          <p:sp>
            <p:nvSpPr>
              <p:cNvPr id="98" name="Google Shape;98;p16"/>
              <p:cNvSpPr/>
              <p:nvPr/>
            </p:nvSpPr>
            <p:spPr>
              <a:xfrm>
                <a:off x="0" y="0"/>
                <a:ext cx="304800" cy="1524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335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6"/>
              <p:cNvSpPr/>
              <p:nvPr/>
            </p:nvSpPr>
            <p:spPr>
              <a:xfrm>
                <a:off x="119063" y="185738"/>
                <a:ext cx="66600" cy="666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6"/>
              <p:cNvSpPr txBox="1"/>
              <p:nvPr/>
            </p:nvSpPr>
            <p:spPr>
              <a:xfrm>
                <a:off x="400050" y="0"/>
                <a:ext cx="1714500" cy="30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300">
                    <a:solidFill>
                      <a:srgbClr val="0F4C5C"/>
                    </a:solidFill>
                    <a:latin typeface="Montserrat"/>
                    <a:ea typeface="Montserrat"/>
                    <a:cs typeface="Montserrat"/>
                    <a:sym typeface="Montserrat"/>
                  </a:rPr>
                  <a:t>AL-SUFFAH</a:t>
                </a:r>
                <a:endParaRPr b="1" sz="1300">
                  <a:solidFill>
                    <a:srgbClr val="0F4C5C"/>
                  </a:solidFill>
                  <a:latin typeface="Montserrat"/>
                  <a:ea typeface="Montserrat"/>
                  <a:cs typeface="Montserrat"/>
                  <a:sym typeface="Montserrat"/>
                </a:endParaRPr>
              </a:p>
            </p:txBody>
          </p:sp>
        </p:grpSp>
      </p:grpSp>
      <p:sp>
        <p:nvSpPr>
          <p:cNvPr id="101" name="Google Shape;101;p16"/>
          <p:cNvSpPr txBox="1"/>
          <p:nvPr/>
        </p:nvSpPr>
        <p:spPr>
          <a:xfrm>
            <a:off x="285750" y="342900"/>
            <a:ext cx="2095500" cy="400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200">
                <a:solidFill>
                  <a:srgbClr val="0F4C5C"/>
                </a:solidFill>
                <a:latin typeface="Montserrat"/>
                <a:ea typeface="Montserrat"/>
                <a:cs typeface="Montserrat"/>
                <a:sym typeface="Montserrat"/>
              </a:rPr>
              <a:t>Mission &amp; Values</a:t>
            </a:r>
            <a:endParaRPr b="1" sz="2200">
              <a:solidFill>
                <a:srgbClr val="0F4C5C"/>
              </a:solidFill>
              <a:latin typeface="Montserrat"/>
              <a:ea typeface="Montserrat"/>
              <a:cs typeface="Montserrat"/>
              <a:sym typeface="Montserrat"/>
            </a:endParaRPr>
          </a:p>
          <a:p>
            <a:pPr indent="0" lvl="0" marL="0" rtl="0" algn="l">
              <a:spcBef>
                <a:spcPts val="600"/>
              </a:spcBef>
              <a:spcAft>
                <a:spcPts val="0"/>
              </a:spcAft>
              <a:buNone/>
            </a:pPr>
            <a:r>
              <a:rPr b="0" lang="en" sz="1100">
                <a:solidFill>
                  <a:srgbClr val="E3B23C"/>
                </a:solidFill>
                <a:latin typeface="Montserrat SemiBold"/>
                <a:ea typeface="Montserrat SemiBold"/>
                <a:cs typeface="Montserrat SemiBold"/>
                <a:sym typeface="Montserrat SemiBold"/>
              </a:rPr>
              <a:t>Serving the Community through Faith and Knowledge</a:t>
            </a:r>
            <a:endParaRPr b="0" sz="1100">
              <a:solidFill>
                <a:srgbClr val="E3B23C"/>
              </a:solidFill>
              <a:latin typeface="Montserrat SemiBold"/>
              <a:ea typeface="Montserrat SemiBold"/>
              <a:cs typeface="Montserrat SemiBold"/>
              <a:sym typeface="Montserrat SemiBold"/>
            </a:endParaRPr>
          </a:p>
          <a:p>
            <a:pPr indent="0" lvl="0" marL="0" rtl="0" algn="l">
              <a:spcBef>
                <a:spcPts val="1050"/>
              </a:spcBef>
              <a:spcAft>
                <a:spcPts val="0"/>
              </a:spcAft>
              <a:buNone/>
            </a:pPr>
            <a:r>
              <a:rPr b="0" lang="en" sz="1050">
                <a:solidFill>
                  <a:srgbClr val="1E2D2F"/>
                </a:solidFill>
                <a:latin typeface="Inter"/>
                <a:ea typeface="Inter"/>
                <a:cs typeface="Inter"/>
                <a:sym typeface="Inter"/>
              </a:rPr>
              <a:t>Our core mission integrates profound spiritual development with comprehensive community service and academic excellence. At Al-Suffah, we believe that true Islamic education must translate into positive societal impact.</a:t>
            </a:r>
            <a:endParaRPr b="0" sz="1050">
              <a:solidFill>
                <a:srgbClr val="1E2D2F"/>
              </a:solidFill>
              <a:latin typeface="Inter"/>
              <a:ea typeface="Inter"/>
              <a:cs typeface="Inter"/>
              <a:sym typeface="Inter"/>
            </a:endParaRPr>
          </a:p>
          <a:p>
            <a:pPr indent="0" lvl="0" marL="0" rtl="0" algn="l">
              <a:spcBef>
                <a:spcPts val="1050"/>
              </a:spcBef>
              <a:spcAft>
                <a:spcPts val="0"/>
              </a:spcAft>
              <a:buNone/>
            </a:pPr>
            <a:r>
              <a:rPr b="0" i="1" lang="en" sz="950">
                <a:solidFill>
                  <a:srgbClr val="0F4C5C"/>
                </a:solidFill>
                <a:latin typeface="Inter"/>
                <a:ea typeface="Inter"/>
                <a:cs typeface="Inter"/>
                <a:sym typeface="Inter"/>
              </a:rPr>
              <a:t>By bridging classical Islamic scholarship with an understanding of contemporary societal needs, we aim to nurture a balanced identity that allows our congregants to thrive spiritually and civically.</a:t>
            </a:r>
            <a:endParaRPr b="0" i="1" sz="950">
              <a:solidFill>
                <a:srgbClr val="0F4C5C"/>
              </a:solidFill>
              <a:latin typeface="Inter"/>
              <a:ea typeface="Inter"/>
              <a:cs typeface="Inter"/>
              <a:sym typeface="Inter"/>
            </a:endParaRPr>
          </a:p>
        </p:txBody>
      </p:sp>
      <p:grpSp>
        <p:nvGrpSpPr>
          <p:cNvPr id="102" name="Google Shape;102;p16"/>
          <p:cNvGrpSpPr/>
          <p:nvPr/>
        </p:nvGrpSpPr>
        <p:grpSpPr>
          <a:xfrm>
            <a:off x="2857500" y="342900"/>
            <a:ext cx="5905500" cy="4286400"/>
            <a:chOff x="2857500" y="342900"/>
            <a:chExt cx="5905500" cy="4286400"/>
          </a:xfrm>
        </p:grpSpPr>
        <p:grpSp>
          <p:nvGrpSpPr>
            <p:cNvPr id="103" name="Google Shape;103;p16"/>
            <p:cNvGrpSpPr/>
            <p:nvPr/>
          </p:nvGrpSpPr>
          <p:grpSpPr>
            <a:xfrm>
              <a:off x="2857500" y="342900"/>
              <a:ext cx="5905500" cy="971700"/>
              <a:chOff x="0" y="0"/>
              <a:chExt cx="5905500" cy="971700"/>
            </a:xfrm>
          </p:grpSpPr>
          <p:sp>
            <p:nvSpPr>
              <p:cNvPr id="104" name="Google Shape;104;p16"/>
              <p:cNvSpPr/>
              <p:nvPr/>
            </p:nvSpPr>
            <p:spPr>
              <a:xfrm>
                <a:off x="0" y="0"/>
                <a:ext cx="5905500" cy="971700"/>
              </a:xfrm>
              <a:prstGeom prst="roundRect">
                <a:avLst>
                  <a:gd fmla="val 7843"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5" name="Google Shape;105;p16"/>
              <p:cNvSpPr/>
              <p:nvPr/>
            </p:nvSpPr>
            <p:spPr>
              <a:xfrm>
                <a:off x="0" y="0"/>
                <a:ext cx="57300" cy="9717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6" name="Google Shape;106;p16"/>
              <p:cNvSpPr/>
              <p:nvPr/>
            </p:nvSpPr>
            <p:spPr>
              <a:xfrm>
                <a:off x="190500" y="190500"/>
                <a:ext cx="304800" cy="304800"/>
              </a:xfrm>
              <a:prstGeom prst="ellipse">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6"/>
              <p:cNvSpPr txBox="1"/>
              <p:nvPr/>
            </p:nvSpPr>
            <p:spPr>
              <a:xfrm>
                <a:off x="190500" y="1905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01</a:t>
                </a:r>
                <a:endParaRPr b="1" sz="1000">
                  <a:solidFill>
                    <a:srgbClr val="FFFFFF"/>
                  </a:solidFill>
                  <a:latin typeface="Montserrat"/>
                  <a:ea typeface="Montserrat"/>
                  <a:cs typeface="Montserrat"/>
                  <a:sym typeface="Montserrat"/>
                </a:endParaRPr>
              </a:p>
            </p:txBody>
          </p:sp>
          <p:sp>
            <p:nvSpPr>
              <p:cNvPr id="108" name="Google Shape;108;p16"/>
              <p:cNvSpPr txBox="1"/>
              <p:nvPr/>
            </p:nvSpPr>
            <p:spPr>
              <a:xfrm>
                <a:off x="647700" y="133350"/>
                <a:ext cx="51054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Spiritual Excellence (Ihsan)</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Cultivating a deep, conscious relationship with Allah through sincere worship and continuous self-purification.</a:t>
                </a:r>
                <a:endParaRPr b="0" sz="1050">
                  <a:solidFill>
                    <a:srgbClr val="1E2D2F"/>
                  </a:solidFill>
                  <a:latin typeface="Inter"/>
                  <a:ea typeface="Inter"/>
                  <a:cs typeface="Inter"/>
                  <a:sym typeface="Inter"/>
                </a:endParaRPr>
              </a:p>
            </p:txBody>
          </p:sp>
        </p:grpSp>
        <p:grpSp>
          <p:nvGrpSpPr>
            <p:cNvPr id="109" name="Google Shape;109;p16"/>
            <p:cNvGrpSpPr/>
            <p:nvPr/>
          </p:nvGrpSpPr>
          <p:grpSpPr>
            <a:xfrm>
              <a:off x="2857500" y="1447800"/>
              <a:ext cx="5905500" cy="971700"/>
              <a:chOff x="0" y="0"/>
              <a:chExt cx="5905500" cy="971700"/>
            </a:xfrm>
          </p:grpSpPr>
          <p:sp>
            <p:nvSpPr>
              <p:cNvPr id="110" name="Google Shape;110;p16"/>
              <p:cNvSpPr/>
              <p:nvPr/>
            </p:nvSpPr>
            <p:spPr>
              <a:xfrm>
                <a:off x="0" y="0"/>
                <a:ext cx="5905500" cy="971700"/>
              </a:xfrm>
              <a:prstGeom prst="roundRect">
                <a:avLst>
                  <a:gd fmla="val 7843"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1" name="Google Shape;111;p16"/>
              <p:cNvSpPr/>
              <p:nvPr/>
            </p:nvSpPr>
            <p:spPr>
              <a:xfrm>
                <a:off x="0" y="0"/>
                <a:ext cx="57300" cy="9717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2" name="Google Shape;112;p16"/>
              <p:cNvSpPr/>
              <p:nvPr/>
            </p:nvSpPr>
            <p:spPr>
              <a:xfrm>
                <a:off x="190500" y="190500"/>
                <a:ext cx="304800" cy="3048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3" name="Google Shape;113;p16"/>
              <p:cNvSpPr txBox="1"/>
              <p:nvPr/>
            </p:nvSpPr>
            <p:spPr>
              <a:xfrm>
                <a:off x="190500" y="1905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0F4C5C"/>
                    </a:solidFill>
                    <a:latin typeface="Montserrat"/>
                    <a:ea typeface="Montserrat"/>
                    <a:cs typeface="Montserrat"/>
                    <a:sym typeface="Montserrat"/>
                  </a:rPr>
                  <a:t>02</a:t>
                </a:r>
                <a:endParaRPr b="1" sz="1000">
                  <a:solidFill>
                    <a:srgbClr val="0F4C5C"/>
                  </a:solidFill>
                  <a:latin typeface="Montserrat"/>
                  <a:ea typeface="Montserrat"/>
                  <a:cs typeface="Montserrat"/>
                  <a:sym typeface="Montserrat"/>
                </a:endParaRPr>
              </a:p>
            </p:txBody>
          </p:sp>
          <p:sp>
            <p:nvSpPr>
              <p:cNvPr id="114" name="Google Shape;114;p16"/>
              <p:cNvSpPr txBox="1"/>
              <p:nvPr/>
            </p:nvSpPr>
            <p:spPr>
              <a:xfrm>
                <a:off x="647700" y="133350"/>
                <a:ext cx="51054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Academic Rigor</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Upholding the highest standards in teaching classical Islamic sciences, ensuring authenticity and depth in all our educational offerings.</a:t>
                </a:r>
                <a:endParaRPr b="0" sz="1050">
                  <a:solidFill>
                    <a:srgbClr val="1E2D2F"/>
                  </a:solidFill>
                  <a:latin typeface="Inter"/>
                  <a:ea typeface="Inter"/>
                  <a:cs typeface="Inter"/>
                  <a:sym typeface="Inter"/>
                </a:endParaRPr>
              </a:p>
            </p:txBody>
          </p:sp>
        </p:grpSp>
        <p:grpSp>
          <p:nvGrpSpPr>
            <p:cNvPr id="115" name="Google Shape;115;p16"/>
            <p:cNvGrpSpPr/>
            <p:nvPr/>
          </p:nvGrpSpPr>
          <p:grpSpPr>
            <a:xfrm>
              <a:off x="2857500" y="2552700"/>
              <a:ext cx="5905500" cy="971700"/>
              <a:chOff x="0" y="0"/>
              <a:chExt cx="5905500" cy="971700"/>
            </a:xfrm>
          </p:grpSpPr>
          <p:sp>
            <p:nvSpPr>
              <p:cNvPr id="116" name="Google Shape;116;p16"/>
              <p:cNvSpPr/>
              <p:nvPr/>
            </p:nvSpPr>
            <p:spPr>
              <a:xfrm>
                <a:off x="0" y="0"/>
                <a:ext cx="5905500" cy="971700"/>
              </a:xfrm>
              <a:prstGeom prst="roundRect">
                <a:avLst>
                  <a:gd fmla="val 7843"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7" name="Google Shape;117;p16"/>
              <p:cNvSpPr/>
              <p:nvPr/>
            </p:nvSpPr>
            <p:spPr>
              <a:xfrm>
                <a:off x="0" y="0"/>
                <a:ext cx="57300" cy="9717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8" name="Google Shape;118;p16"/>
              <p:cNvSpPr/>
              <p:nvPr/>
            </p:nvSpPr>
            <p:spPr>
              <a:xfrm>
                <a:off x="190500" y="190500"/>
                <a:ext cx="304800" cy="304800"/>
              </a:xfrm>
              <a:prstGeom prst="ellipse">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19" name="Google Shape;119;p16"/>
              <p:cNvSpPr txBox="1"/>
              <p:nvPr/>
            </p:nvSpPr>
            <p:spPr>
              <a:xfrm>
                <a:off x="190500" y="1905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Montserrat"/>
                    <a:ea typeface="Montserrat"/>
                    <a:cs typeface="Montserrat"/>
                    <a:sym typeface="Montserrat"/>
                  </a:rPr>
                  <a:t>03</a:t>
                </a:r>
                <a:endParaRPr b="1" sz="1000">
                  <a:solidFill>
                    <a:srgbClr val="FFFFFF"/>
                  </a:solidFill>
                  <a:latin typeface="Montserrat"/>
                  <a:ea typeface="Montserrat"/>
                  <a:cs typeface="Montserrat"/>
                  <a:sym typeface="Montserrat"/>
                </a:endParaRPr>
              </a:p>
            </p:txBody>
          </p:sp>
          <p:sp>
            <p:nvSpPr>
              <p:cNvPr id="120" name="Google Shape;120;p16"/>
              <p:cNvSpPr txBox="1"/>
              <p:nvPr/>
            </p:nvSpPr>
            <p:spPr>
              <a:xfrm>
                <a:off x="647700" y="133350"/>
                <a:ext cx="51054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Community Service (Khidmah)</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Recognizing that serving humanity is an integral part of faith, driving our commitment to charitable initiatives and social support.</a:t>
                </a:r>
                <a:endParaRPr b="0" sz="1050">
                  <a:solidFill>
                    <a:srgbClr val="1E2D2F"/>
                  </a:solidFill>
                  <a:latin typeface="Inter"/>
                  <a:ea typeface="Inter"/>
                  <a:cs typeface="Inter"/>
                  <a:sym typeface="Inter"/>
                </a:endParaRPr>
              </a:p>
            </p:txBody>
          </p:sp>
        </p:grpSp>
        <p:grpSp>
          <p:nvGrpSpPr>
            <p:cNvPr id="121" name="Google Shape;121;p16"/>
            <p:cNvGrpSpPr/>
            <p:nvPr/>
          </p:nvGrpSpPr>
          <p:grpSpPr>
            <a:xfrm>
              <a:off x="2857500" y="3657600"/>
              <a:ext cx="5905500" cy="971700"/>
              <a:chOff x="0" y="0"/>
              <a:chExt cx="5905500" cy="971700"/>
            </a:xfrm>
          </p:grpSpPr>
          <p:sp>
            <p:nvSpPr>
              <p:cNvPr id="122" name="Google Shape;122;p16"/>
              <p:cNvSpPr/>
              <p:nvPr/>
            </p:nvSpPr>
            <p:spPr>
              <a:xfrm>
                <a:off x="0" y="0"/>
                <a:ext cx="5905500" cy="971700"/>
              </a:xfrm>
              <a:prstGeom prst="roundRect">
                <a:avLst>
                  <a:gd fmla="val 7843"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3" name="Google Shape;123;p16"/>
              <p:cNvSpPr/>
              <p:nvPr/>
            </p:nvSpPr>
            <p:spPr>
              <a:xfrm>
                <a:off x="0" y="0"/>
                <a:ext cx="57300" cy="9717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4" name="Google Shape;124;p16"/>
              <p:cNvSpPr/>
              <p:nvPr/>
            </p:nvSpPr>
            <p:spPr>
              <a:xfrm>
                <a:off x="190500" y="190500"/>
                <a:ext cx="304800" cy="3048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5" name="Google Shape;125;p16"/>
              <p:cNvSpPr txBox="1"/>
              <p:nvPr/>
            </p:nvSpPr>
            <p:spPr>
              <a:xfrm>
                <a:off x="190500" y="1905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0F4C5C"/>
                    </a:solidFill>
                    <a:latin typeface="Montserrat"/>
                    <a:ea typeface="Montserrat"/>
                    <a:cs typeface="Montserrat"/>
                    <a:sym typeface="Montserrat"/>
                  </a:rPr>
                  <a:t>04</a:t>
                </a:r>
                <a:endParaRPr b="1" sz="1000">
                  <a:solidFill>
                    <a:srgbClr val="0F4C5C"/>
                  </a:solidFill>
                  <a:latin typeface="Montserrat"/>
                  <a:ea typeface="Montserrat"/>
                  <a:cs typeface="Montserrat"/>
                  <a:sym typeface="Montserrat"/>
                </a:endParaRPr>
              </a:p>
            </p:txBody>
          </p:sp>
          <p:sp>
            <p:nvSpPr>
              <p:cNvPr id="126" name="Google Shape;126;p16"/>
              <p:cNvSpPr txBox="1"/>
              <p:nvPr/>
            </p:nvSpPr>
            <p:spPr>
              <a:xfrm>
                <a:off x="647700" y="133350"/>
                <a:ext cx="51054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Inclusivity and Brotherhood</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Fostering a welcoming environment that embraces the rich diversity of the Muslim Ummah, promoting unity, mutual respect, and strong communal bonds.</a:t>
                </a:r>
                <a:endParaRPr b="0" sz="1050">
                  <a:solidFill>
                    <a:srgbClr val="1E2D2F"/>
                  </a:solidFill>
                  <a:latin typeface="Inter"/>
                  <a:ea typeface="Inter"/>
                  <a:cs typeface="Inter"/>
                  <a:sym typeface="Inte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7"/>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32" name="Google Shape;132;p17"/>
          <p:cNvGrpSpPr/>
          <p:nvPr/>
        </p:nvGrpSpPr>
        <p:grpSpPr>
          <a:xfrm>
            <a:off x="6762750" y="266700"/>
            <a:ext cx="2190750" cy="400050"/>
            <a:chOff x="0" y="0"/>
            <a:chExt cx="2190750" cy="400050"/>
          </a:xfrm>
        </p:grpSpPr>
        <p:sp>
          <p:nvSpPr>
            <p:cNvPr id="133" name="Google Shape;133;p17"/>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4" name="Google Shape;134;p17"/>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 name="Google Shape;135;p17"/>
            <p:cNvSpPr txBox="1"/>
            <p:nvPr/>
          </p:nvSpPr>
          <p:spPr>
            <a:xfrm>
              <a:off x="476250" y="19050"/>
              <a:ext cx="1714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0F4C5C"/>
                  </a:solidFill>
                  <a:latin typeface="Montserrat"/>
                  <a:ea typeface="Montserrat"/>
                  <a:cs typeface="Montserrat"/>
                  <a:sym typeface="Montserrat"/>
                </a:rPr>
                <a:t>AL-SUFFAH</a:t>
              </a:r>
              <a:endParaRPr b="1" sz="1500">
                <a:solidFill>
                  <a:srgbClr val="0F4C5C"/>
                </a:solidFill>
                <a:latin typeface="Montserrat"/>
                <a:ea typeface="Montserrat"/>
                <a:cs typeface="Montserrat"/>
                <a:sym typeface="Montserrat"/>
              </a:endParaRPr>
            </a:p>
          </p:txBody>
        </p:sp>
      </p:grpSp>
      <p:sp>
        <p:nvSpPr>
          <p:cNvPr id="136" name="Google Shape;136;p17"/>
          <p:cNvSpPr/>
          <p:nvPr/>
        </p:nvSpPr>
        <p:spPr>
          <a:xfrm>
            <a:off x="381000" y="10096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 name="Google Shape;137;p17"/>
          <p:cNvSpPr txBox="1"/>
          <p:nvPr/>
        </p:nvSpPr>
        <p:spPr>
          <a:xfrm>
            <a:off x="381000" y="266700"/>
            <a:ext cx="61914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0F4C5C"/>
                </a:solidFill>
                <a:latin typeface="Montserrat"/>
                <a:ea typeface="Montserrat"/>
                <a:cs typeface="Montserrat"/>
                <a:sym typeface="Montserrat"/>
              </a:rPr>
              <a:t>Mosque Services</a:t>
            </a:r>
            <a:endParaRPr b="1" sz="2600">
              <a:solidFill>
                <a:srgbClr val="0F4C5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E3B23C"/>
                </a:solidFill>
                <a:latin typeface="Montserrat Medium"/>
                <a:ea typeface="Montserrat Medium"/>
                <a:cs typeface="Montserrat Medium"/>
                <a:sym typeface="Montserrat Medium"/>
              </a:rPr>
              <a:t>Daily Prayers, Friday Khutbah, &amp; Spiritual Guidance</a:t>
            </a:r>
            <a:endParaRPr b="0" sz="1400">
              <a:solidFill>
                <a:srgbClr val="E3B23C"/>
              </a:solidFill>
              <a:latin typeface="Montserrat Medium"/>
              <a:ea typeface="Montserrat Medium"/>
              <a:cs typeface="Montserrat Medium"/>
              <a:sym typeface="Montserrat Medium"/>
            </a:endParaRPr>
          </a:p>
        </p:txBody>
      </p:sp>
      <p:sp>
        <p:nvSpPr>
          <p:cNvPr id="138" name="Google Shape;138;p17"/>
          <p:cNvSpPr txBox="1"/>
          <p:nvPr/>
        </p:nvSpPr>
        <p:spPr>
          <a:xfrm>
            <a:off x="381000" y="1181100"/>
            <a:ext cx="3952800" cy="3619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18">
                <a:solidFill>
                  <a:srgbClr val="5C6B73"/>
                </a:solidFill>
                <a:latin typeface="Inter"/>
                <a:ea typeface="Inter"/>
                <a:cs typeface="Inter"/>
                <a:sym typeface="Inter"/>
              </a:rPr>
              <a:t>The mosque serves as the spiritual heartbeat of our community, offering daily and weekly congregational services designed to keep hearts connected to the Divine.</a:t>
            </a:r>
            <a:endParaRPr b="0" i="1" sz="1018">
              <a:solidFill>
                <a:srgbClr val="5C6B73"/>
              </a:solidFill>
              <a:latin typeface="Inter"/>
              <a:ea typeface="Inter"/>
              <a:cs typeface="Inter"/>
              <a:sym typeface="Inter"/>
            </a:endParaRPr>
          </a:p>
          <a:p>
            <a:pPr indent="0" lvl="0" marL="0" rtl="0" algn="l">
              <a:spcBef>
                <a:spcPts val="900"/>
              </a:spcBef>
              <a:spcAft>
                <a:spcPts val="0"/>
              </a:spcAft>
              <a:buNone/>
            </a:pPr>
            <a:r>
              <a:rPr b="0" lang="en" sz="1110">
                <a:solidFill>
                  <a:srgbClr val="0F4C5C"/>
                </a:solidFill>
                <a:latin typeface="Montserrat SemiBold"/>
                <a:ea typeface="Montserrat SemiBold"/>
                <a:cs typeface="Montserrat SemiBold"/>
                <a:sym typeface="Montserrat SemiBold"/>
              </a:rPr>
              <a:t>Daily &amp; Friday Prayers (Salah)</a:t>
            </a:r>
            <a:endParaRPr b="0" sz="1110">
              <a:solidFill>
                <a:srgbClr val="0F4C5C"/>
              </a:solidFill>
              <a:latin typeface="Montserrat SemiBold"/>
              <a:ea typeface="Montserrat SemiBold"/>
              <a:cs typeface="Montserrat SemiBold"/>
              <a:sym typeface="Montserrat SemiBold"/>
            </a:endParaRPr>
          </a:p>
          <a:p>
            <a:pPr indent="0" lvl="0" marL="0" rtl="0" algn="l">
              <a:spcBef>
                <a:spcPts val="225"/>
              </a:spcBef>
              <a:spcAft>
                <a:spcPts val="0"/>
              </a:spcAft>
              <a:buNone/>
            </a:pPr>
            <a:r>
              <a:rPr b="0" lang="en" sz="971">
                <a:solidFill>
                  <a:srgbClr val="1E2D2F"/>
                </a:solidFill>
                <a:latin typeface="Inter"/>
                <a:ea typeface="Inter"/>
                <a:cs typeface="Inter"/>
                <a:sym typeface="Inter"/>
              </a:rPr>
              <a:t>We facilitate the five daily prayers in congregation in a peaceful, uplifting environment. Weekly Jumu'ah prayers feature inspiring Khutbahs by qualified scholars, with multiple shifts to accommodate our growing community.</a:t>
            </a:r>
            <a:endParaRPr b="0" sz="971">
              <a:solidFill>
                <a:srgbClr val="1E2D2F"/>
              </a:solidFill>
              <a:latin typeface="Inter"/>
              <a:ea typeface="Inter"/>
              <a:cs typeface="Inter"/>
              <a:sym typeface="Inter"/>
            </a:endParaRPr>
          </a:p>
          <a:p>
            <a:pPr indent="0" lvl="0" marL="0" rtl="0" algn="l">
              <a:spcBef>
                <a:spcPts val="750"/>
              </a:spcBef>
              <a:spcAft>
                <a:spcPts val="0"/>
              </a:spcAft>
              <a:buNone/>
            </a:pPr>
            <a:r>
              <a:rPr b="0" lang="en" sz="1110">
                <a:solidFill>
                  <a:srgbClr val="0F4C5C"/>
                </a:solidFill>
                <a:latin typeface="Montserrat SemiBold"/>
                <a:ea typeface="Montserrat SemiBold"/>
                <a:cs typeface="Montserrat SemiBold"/>
                <a:sym typeface="Montserrat SemiBold"/>
              </a:rPr>
              <a:t>Ramadan Worship</a:t>
            </a:r>
            <a:endParaRPr b="0" sz="1110">
              <a:solidFill>
                <a:srgbClr val="0F4C5C"/>
              </a:solidFill>
              <a:latin typeface="Montserrat SemiBold"/>
              <a:ea typeface="Montserrat SemiBold"/>
              <a:cs typeface="Montserrat SemiBold"/>
              <a:sym typeface="Montserrat SemiBold"/>
            </a:endParaRPr>
          </a:p>
          <a:p>
            <a:pPr indent="0" lvl="0" marL="0" rtl="0" algn="l">
              <a:spcBef>
                <a:spcPts val="225"/>
              </a:spcBef>
              <a:spcAft>
                <a:spcPts val="0"/>
              </a:spcAft>
              <a:buNone/>
            </a:pPr>
            <a:r>
              <a:rPr b="0" lang="en" sz="971">
                <a:solidFill>
                  <a:srgbClr val="1E2D2F"/>
                </a:solidFill>
                <a:latin typeface="Inter"/>
                <a:ea typeface="Inter"/>
                <a:cs typeface="Inter"/>
                <a:sym typeface="Inter"/>
              </a:rPr>
              <a:t>During Ramadan, the mosque becomes a vibrant center of worship hosting daily Iftar gatherings and nightly Tarawih prayers led by expert Quran reciters.</a:t>
            </a:r>
            <a:endParaRPr b="0" sz="971">
              <a:solidFill>
                <a:srgbClr val="1E2D2F"/>
              </a:solidFill>
              <a:latin typeface="Inter"/>
              <a:ea typeface="Inter"/>
              <a:cs typeface="Inter"/>
              <a:sym typeface="Inter"/>
            </a:endParaRPr>
          </a:p>
          <a:p>
            <a:pPr indent="0" lvl="0" marL="0" rtl="0" algn="l">
              <a:spcBef>
                <a:spcPts val="750"/>
              </a:spcBef>
              <a:spcAft>
                <a:spcPts val="0"/>
              </a:spcAft>
              <a:buNone/>
            </a:pPr>
            <a:r>
              <a:rPr b="0" lang="en" sz="1110">
                <a:solidFill>
                  <a:srgbClr val="0F4C5C"/>
                </a:solidFill>
                <a:latin typeface="Montserrat SemiBold"/>
                <a:ea typeface="Montserrat SemiBold"/>
                <a:cs typeface="Montserrat SemiBold"/>
                <a:sym typeface="Montserrat SemiBold"/>
              </a:rPr>
              <a:t>Spiritual Guidance &amp; Counseling</a:t>
            </a:r>
            <a:endParaRPr b="0" sz="1110">
              <a:solidFill>
                <a:srgbClr val="0F4C5C"/>
              </a:solidFill>
              <a:latin typeface="Montserrat SemiBold"/>
              <a:ea typeface="Montserrat SemiBold"/>
              <a:cs typeface="Montserrat SemiBold"/>
              <a:sym typeface="Montserrat SemiBold"/>
            </a:endParaRPr>
          </a:p>
          <a:p>
            <a:pPr indent="0" lvl="0" marL="0" rtl="0" algn="l">
              <a:spcBef>
                <a:spcPts val="225"/>
              </a:spcBef>
              <a:spcAft>
                <a:spcPts val="0"/>
              </a:spcAft>
              <a:buNone/>
            </a:pPr>
            <a:r>
              <a:rPr b="0" lang="en" sz="971">
                <a:solidFill>
                  <a:srgbClr val="1E2D2F"/>
                </a:solidFill>
                <a:latin typeface="Inter"/>
                <a:ea typeface="Inter"/>
                <a:cs typeface="Inter"/>
                <a:sym typeface="Inter"/>
              </a:rPr>
              <a:t>Our Imam and resident scholars provide family dispute resolution (Sulh), pre-marital counseling, and personal spiritual advice to support individuals and families.</a:t>
            </a:r>
            <a:endParaRPr b="0" sz="971">
              <a:solidFill>
                <a:srgbClr val="1E2D2F"/>
              </a:solidFill>
              <a:latin typeface="Inter"/>
              <a:ea typeface="Inter"/>
              <a:cs typeface="Inter"/>
              <a:sym typeface="Inter"/>
            </a:endParaRPr>
          </a:p>
          <a:p>
            <a:pPr indent="0" lvl="0" marL="0" rtl="0" algn="l">
              <a:spcBef>
                <a:spcPts val="750"/>
              </a:spcBef>
              <a:spcAft>
                <a:spcPts val="0"/>
              </a:spcAft>
              <a:buNone/>
            </a:pPr>
            <a:r>
              <a:rPr b="0" lang="en" sz="1110">
                <a:solidFill>
                  <a:srgbClr val="0F4C5C"/>
                </a:solidFill>
                <a:latin typeface="Montserrat SemiBold"/>
                <a:ea typeface="Montserrat SemiBold"/>
                <a:cs typeface="Montserrat SemiBold"/>
                <a:sym typeface="Montserrat SemiBold"/>
              </a:rPr>
              <a:t>Continuous Learning</a:t>
            </a:r>
            <a:endParaRPr b="0" sz="1110">
              <a:solidFill>
                <a:srgbClr val="0F4C5C"/>
              </a:solidFill>
              <a:latin typeface="Montserrat SemiBold"/>
              <a:ea typeface="Montserrat SemiBold"/>
              <a:cs typeface="Montserrat SemiBold"/>
              <a:sym typeface="Montserrat SemiBold"/>
            </a:endParaRPr>
          </a:p>
          <a:p>
            <a:pPr indent="0" lvl="0" marL="0" rtl="0" algn="l">
              <a:spcBef>
                <a:spcPts val="225"/>
              </a:spcBef>
              <a:spcAft>
                <a:spcPts val="0"/>
              </a:spcAft>
              <a:buNone/>
            </a:pPr>
            <a:r>
              <a:rPr b="0" lang="en" sz="971">
                <a:solidFill>
                  <a:srgbClr val="1E2D2F"/>
                </a:solidFill>
                <a:latin typeface="Inter"/>
                <a:ea typeface="Inter"/>
                <a:cs typeface="Inter"/>
                <a:sym typeface="Inter"/>
              </a:rPr>
              <a:t>Regular, brief Tafsir (exegesis) and Hadith circles follow daily prayers for ongoing spiritual nourishment.</a:t>
            </a:r>
            <a:endParaRPr b="0" sz="971">
              <a:solidFill>
                <a:srgbClr val="1E2D2F"/>
              </a:solidFill>
              <a:latin typeface="Inter"/>
              <a:ea typeface="Inter"/>
              <a:cs typeface="Inter"/>
              <a:sym typeface="Inter"/>
            </a:endParaRPr>
          </a:p>
        </p:txBody>
      </p:sp>
      <p:pic>
        <p:nvPicPr>
          <p:cNvPr id="139" name="Google Shape;139;p17"/>
          <p:cNvPicPr preferRelativeResize="0"/>
          <p:nvPr/>
        </p:nvPicPr>
        <p:blipFill rotWithShape="1">
          <a:blip r:embed="rId3">
            <a:alphaModFix/>
          </a:blip>
          <a:srcRect b="0" l="0" r="0" t="0"/>
          <a:stretch/>
        </p:blipFill>
        <p:spPr>
          <a:xfrm>
            <a:off x="4572000" y="1181100"/>
            <a:ext cx="4191000" cy="3143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9FA"/>
        </a:solidFill>
      </p:bgPr>
    </p:bg>
    <p:spTree>
      <p:nvGrpSpPr>
        <p:cNvPr id="143" name="Shape 143"/>
        <p:cNvGrpSpPr/>
        <p:nvPr/>
      </p:nvGrpSpPr>
      <p:grpSpPr>
        <a:xfrm>
          <a:off x="0" y="0"/>
          <a:ext cx="0" cy="0"/>
          <a:chOff x="0" y="0"/>
          <a:chExt cx="0" cy="0"/>
        </a:xfrm>
      </p:grpSpPr>
      <p:grpSp>
        <p:nvGrpSpPr>
          <p:cNvPr id="144" name="Google Shape;144;p18"/>
          <p:cNvGrpSpPr/>
          <p:nvPr/>
        </p:nvGrpSpPr>
        <p:grpSpPr>
          <a:xfrm>
            <a:off x="6858000" y="238125"/>
            <a:ext cx="1905150" cy="400050"/>
            <a:chOff x="0" y="0"/>
            <a:chExt cx="1905150" cy="400050"/>
          </a:xfrm>
        </p:grpSpPr>
        <p:sp>
          <p:nvSpPr>
            <p:cNvPr id="145" name="Google Shape;145;p18"/>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18"/>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 name="Google Shape;147;p18"/>
            <p:cNvSpPr txBox="1"/>
            <p:nvPr/>
          </p:nvSpPr>
          <p:spPr>
            <a:xfrm>
              <a:off x="476250" y="19050"/>
              <a:ext cx="14289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400">
                  <a:solidFill>
                    <a:srgbClr val="0F4C5C"/>
                  </a:solidFill>
                  <a:latin typeface="Montserrat"/>
                  <a:ea typeface="Montserrat"/>
                  <a:cs typeface="Montserrat"/>
                  <a:sym typeface="Montserrat"/>
                </a:rPr>
                <a:t>AL-SUFFAH</a:t>
              </a:r>
              <a:endParaRPr b="1" sz="1400">
                <a:solidFill>
                  <a:srgbClr val="0F4C5C"/>
                </a:solidFill>
                <a:latin typeface="Montserrat"/>
                <a:ea typeface="Montserrat"/>
                <a:cs typeface="Montserrat"/>
                <a:sym typeface="Montserrat"/>
              </a:endParaRPr>
            </a:p>
          </p:txBody>
        </p:sp>
      </p:grpSp>
      <p:sp>
        <p:nvSpPr>
          <p:cNvPr id="148" name="Google Shape;148;p18"/>
          <p:cNvSpPr/>
          <p:nvPr/>
        </p:nvSpPr>
        <p:spPr>
          <a:xfrm>
            <a:off x="381000" y="10096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 name="Google Shape;149;p18"/>
          <p:cNvSpPr txBox="1"/>
          <p:nvPr/>
        </p:nvSpPr>
        <p:spPr>
          <a:xfrm>
            <a:off x="381000" y="209550"/>
            <a:ext cx="6286500" cy="743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0F4C5C"/>
                </a:solidFill>
                <a:latin typeface="Montserrat"/>
                <a:ea typeface="Montserrat"/>
                <a:cs typeface="Montserrat"/>
                <a:sym typeface="Montserrat"/>
              </a:rPr>
              <a:t>Educational Programs</a:t>
            </a:r>
            <a:endParaRPr b="1" sz="2400">
              <a:solidFill>
                <a:srgbClr val="0F4C5C"/>
              </a:solidFill>
              <a:latin typeface="Montserrat"/>
              <a:ea typeface="Montserrat"/>
              <a:cs typeface="Montserrat"/>
              <a:sym typeface="Montserrat"/>
            </a:endParaRPr>
          </a:p>
          <a:p>
            <a:pPr indent="0" lvl="0" marL="0" rtl="0" algn="l">
              <a:spcBef>
                <a:spcPts val="300"/>
              </a:spcBef>
              <a:spcAft>
                <a:spcPts val="0"/>
              </a:spcAft>
              <a:buNone/>
            </a:pPr>
            <a:r>
              <a:rPr b="0" lang="en" sz="1300">
                <a:solidFill>
                  <a:srgbClr val="E3B23C"/>
                </a:solidFill>
                <a:latin typeface="Montserrat Medium"/>
                <a:ea typeface="Montserrat Medium"/>
                <a:cs typeface="Montserrat Medium"/>
                <a:sym typeface="Montserrat Medium"/>
              </a:rPr>
              <a:t>Quranic Studies &amp; Classical Islamic Sciences</a:t>
            </a:r>
            <a:endParaRPr b="0" sz="1300">
              <a:solidFill>
                <a:srgbClr val="E3B23C"/>
              </a:solidFill>
              <a:latin typeface="Montserrat Medium"/>
              <a:ea typeface="Montserrat Medium"/>
              <a:cs typeface="Montserrat Medium"/>
              <a:sym typeface="Montserrat Medium"/>
            </a:endParaRPr>
          </a:p>
        </p:txBody>
      </p:sp>
      <p:sp>
        <p:nvSpPr>
          <p:cNvPr id="150" name="Google Shape;150;p18"/>
          <p:cNvSpPr txBox="1"/>
          <p:nvPr/>
        </p:nvSpPr>
        <p:spPr>
          <a:xfrm>
            <a:off x="381000" y="1143000"/>
            <a:ext cx="4667400" cy="552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000">
                <a:solidFill>
                  <a:srgbClr val="5C6B73"/>
                </a:solidFill>
                <a:latin typeface="Inter"/>
                <a:ea typeface="Inter"/>
                <a:cs typeface="Inter"/>
                <a:sym typeface="Inter"/>
              </a:rPr>
              <a:t>Our academic curriculum provides structured, rigorous pathways in both Quranic memorization and classical Islamic sciences, designed to produce knowledgeable and articulate ambassadors of the faith.</a:t>
            </a:r>
            <a:endParaRPr b="0" sz="1000">
              <a:solidFill>
                <a:srgbClr val="5C6B73"/>
              </a:solidFill>
              <a:latin typeface="Inter"/>
              <a:ea typeface="Inter"/>
              <a:cs typeface="Inter"/>
              <a:sym typeface="Inter"/>
            </a:endParaRPr>
          </a:p>
        </p:txBody>
      </p:sp>
      <p:grpSp>
        <p:nvGrpSpPr>
          <p:cNvPr id="151" name="Google Shape;151;p18"/>
          <p:cNvGrpSpPr/>
          <p:nvPr/>
        </p:nvGrpSpPr>
        <p:grpSpPr>
          <a:xfrm>
            <a:off x="381000" y="1790700"/>
            <a:ext cx="2267100" cy="2152800"/>
            <a:chOff x="0" y="0"/>
            <a:chExt cx="2267100" cy="2152800"/>
          </a:xfrm>
        </p:grpSpPr>
        <p:sp>
          <p:nvSpPr>
            <p:cNvPr id="152" name="Google Shape;152;p18"/>
            <p:cNvSpPr/>
            <p:nvPr/>
          </p:nvSpPr>
          <p:spPr>
            <a:xfrm>
              <a:off x="0" y="0"/>
              <a:ext cx="2267100" cy="2152800"/>
            </a:xfrm>
            <a:prstGeom prst="roundRect">
              <a:avLst>
                <a:gd fmla="val 3539"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 name="Google Shape;153;p18"/>
            <p:cNvSpPr/>
            <p:nvPr/>
          </p:nvSpPr>
          <p:spPr>
            <a:xfrm>
              <a:off x="0" y="0"/>
              <a:ext cx="2267100" cy="47700"/>
            </a:xfrm>
            <a:prstGeom prst="roundRect">
              <a:avLst>
                <a:gd fmla="val 4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4" name="Google Shape;154;p18"/>
            <p:cNvSpPr txBox="1"/>
            <p:nvPr/>
          </p:nvSpPr>
          <p:spPr>
            <a:xfrm>
              <a:off x="133350" y="152400"/>
              <a:ext cx="2000100" cy="1866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Hifz Program</a:t>
              </a:r>
              <a:endParaRPr b="0" sz="13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50">
                  <a:solidFill>
                    <a:srgbClr val="1E2D2F"/>
                  </a:solidFill>
                  <a:latin typeface="Inter"/>
                  <a:ea typeface="Inter"/>
                  <a:cs typeface="Inter"/>
                  <a:sym typeface="Inter"/>
                </a:rPr>
                <a:t>A dedicated track for students to meticulously memorize the Holy Quran with proper Tajweed (rules of recitation), guided by certified instructors with traditional Ijazah (chains of transmission).</a:t>
              </a:r>
              <a:endParaRPr b="0" sz="950">
                <a:solidFill>
                  <a:srgbClr val="1E2D2F"/>
                </a:solidFill>
                <a:latin typeface="Inter"/>
                <a:ea typeface="Inter"/>
                <a:cs typeface="Inter"/>
                <a:sym typeface="Inter"/>
              </a:endParaRPr>
            </a:p>
          </p:txBody>
        </p:sp>
      </p:grpSp>
      <p:grpSp>
        <p:nvGrpSpPr>
          <p:cNvPr id="155" name="Google Shape;155;p18"/>
          <p:cNvGrpSpPr/>
          <p:nvPr/>
        </p:nvGrpSpPr>
        <p:grpSpPr>
          <a:xfrm>
            <a:off x="2781300" y="1790700"/>
            <a:ext cx="2267100" cy="2152800"/>
            <a:chOff x="0" y="0"/>
            <a:chExt cx="2267100" cy="2152800"/>
          </a:xfrm>
        </p:grpSpPr>
        <p:sp>
          <p:nvSpPr>
            <p:cNvPr id="156" name="Google Shape;156;p18"/>
            <p:cNvSpPr/>
            <p:nvPr/>
          </p:nvSpPr>
          <p:spPr>
            <a:xfrm>
              <a:off x="0" y="0"/>
              <a:ext cx="2267100" cy="2152800"/>
            </a:xfrm>
            <a:prstGeom prst="roundRect">
              <a:avLst>
                <a:gd fmla="val 3539"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 name="Google Shape;157;p18"/>
            <p:cNvSpPr/>
            <p:nvPr/>
          </p:nvSpPr>
          <p:spPr>
            <a:xfrm>
              <a:off x="0" y="0"/>
              <a:ext cx="2267100" cy="47700"/>
            </a:xfrm>
            <a:prstGeom prst="roundRect">
              <a:avLst>
                <a:gd fmla="val 4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8" name="Google Shape;158;p18"/>
            <p:cNvSpPr txBox="1"/>
            <p:nvPr/>
          </p:nvSpPr>
          <p:spPr>
            <a:xfrm>
              <a:off x="133350" y="152400"/>
              <a:ext cx="2000100" cy="1866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Alim / Alimah Course</a:t>
              </a:r>
              <a:endParaRPr b="0" sz="13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50">
                  <a:solidFill>
                    <a:srgbClr val="1E2D2F"/>
                  </a:solidFill>
                  <a:latin typeface="Inter"/>
                  <a:ea typeface="Inter"/>
                  <a:cs typeface="Inter"/>
                  <a:sym typeface="Inter"/>
                </a:rPr>
                <a:t>A comprehensive multi-year curriculum covering essential Islamic sciences, including Fiqh (jurisprudence), Aqeedah (theology), Seerah (prophetic biography), and Usul al-Hadith (principles of prophetic traditions).</a:t>
              </a:r>
              <a:endParaRPr b="0" sz="950">
                <a:solidFill>
                  <a:srgbClr val="1E2D2F"/>
                </a:solidFill>
                <a:latin typeface="Inter"/>
                <a:ea typeface="Inter"/>
                <a:cs typeface="Inter"/>
                <a:sym typeface="Inter"/>
              </a:endParaRPr>
            </a:p>
          </p:txBody>
        </p:sp>
      </p:grpSp>
      <p:grpSp>
        <p:nvGrpSpPr>
          <p:cNvPr id="159" name="Google Shape;159;p18"/>
          <p:cNvGrpSpPr/>
          <p:nvPr/>
        </p:nvGrpSpPr>
        <p:grpSpPr>
          <a:xfrm>
            <a:off x="381000" y="4057650"/>
            <a:ext cx="4667400" cy="800100"/>
            <a:chOff x="0" y="0"/>
            <a:chExt cx="4667400" cy="800100"/>
          </a:xfrm>
        </p:grpSpPr>
        <p:sp>
          <p:nvSpPr>
            <p:cNvPr id="160" name="Google Shape;160;p18"/>
            <p:cNvSpPr/>
            <p:nvPr/>
          </p:nvSpPr>
          <p:spPr>
            <a:xfrm>
              <a:off x="0" y="0"/>
              <a:ext cx="4667400" cy="800100"/>
            </a:xfrm>
            <a:prstGeom prst="roundRect">
              <a:avLst>
                <a:gd fmla="val 7142"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 name="Google Shape;161;p18"/>
            <p:cNvSpPr/>
            <p:nvPr/>
          </p:nvSpPr>
          <p:spPr>
            <a:xfrm>
              <a:off x="0" y="0"/>
              <a:ext cx="47700" cy="800100"/>
            </a:xfrm>
            <a:prstGeom prst="roundRect">
              <a:avLst>
                <a:gd fmla="val 4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18"/>
            <p:cNvSpPr txBox="1"/>
            <p:nvPr/>
          </p:nvSpPr>
          <p:spPr>
            <a:xfrm>
              <a:off x="171450" y="95250"/>
              <a:ext cx="4343400" cy="6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950">
                  <a:solidFill>
                    <a:srgbClr val="E3B23C"/>
                  </a:solidFill>
                  <a:latin typeface="Montserrat"/>
                  <a:ea typeface="Montserrat"/>
                  <a:cs typeface="Montserrat"/>
                  <a:sym typeface="Montserrat"/>
                </a:rPr>
                <a:t>Traditional Transmission &amp; Modern Pedagogy</a:t>
              </a:r>
              <a:endParaRPr b="1" sz="950">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850">
                  <a:solidFill>
                    <a:srgbClr val="F7F9FA"/>
                  </a:solidFill>
                  <a:latin typeface="Inter"/>
                  <a:ea typeface="Inter"/>
                  <a:cs typeface="Inter"/>
                  <a:sym typeface="Inter"/>
                </a:rPr>
                <a:t>Combining time-honored transmission with modern classroom methodologies. Regular assessments and academic counseling ensure each student reaches their highest potential.</a:t>
              </a:r>
              <a:endParaRPr b="0" sz="850">
                <a:solidFill>
                  <a:srgbClr val="F7F9FA"/>
                </a:solidFill>
                <a:latin typeface="Inter"/>
                <a:ea typeface="Inter"/>
                <a:cs typeface="Inter"/>
                <a:sym typeface="Inter"/>
              </a:endParaRPr>
            </a:p>
          </p:txBody>
        </p:sp>
      </p:grpSp>
      <p:pic>
        <p:nvPicPr>
          <p:cNvPr id="163" name="Google Shape;163;p18"/>
          <p:cNvPicPr preferRelativeResize="0"/>
          <p:nvPr/>
        </p:nvPicPr>
        <p:blipFill rotWithShape="1">
          <a:blip r:embed="rId3">
            <a:alphaModFix/>
          </a:blip>
          <a:srcRect b="0" l="0" r="0" t="0"/>
          <a:stretch/>
        </p:blipFill>
        <p:spPr>
          <a:xfrm>
            <a:off x="5238750" y="1143000"/>
            <a:ext cx="3524400" cy="2643300"/>
          </a:xfrm>
          <a:prstGeom prst="rect">
            <a:avLst/>
          </a:prstGeom>
          <a:noFill/>
          <a:ln>
            <a:noFill/>
          </a:ln>
        </p:spPr>
      </p:pic>
      <p:grpSp>
        <p:nvGrpSpPr>
          <p:cNvPr id="164" name="Google Shape;164;p18"/>
          <p:cNvGrpSpPr/>
          <p:nvPr/>
        </p:nvGrpSpPr>
        <p:grpSpPr>
          <a:xfrm>
            <a:off x="5233988" y="3900488"/>
            <a:ext cx="3533700" cy="962100"/>
            <a:chOff x="-4762" y="-4762"/>
            <a:chExt cx="3533700" cy="962100"/>
          </a:xfrm>
        </p:grpSpPr>
        <p:pic>
          <p:nvPicPr>
            <p:cNvPr id="165" name="Google Shape;165;p18"/>
            <p:cNvPicPr preferRelativeResize="0"/>
            <p:nvPr/>
          </p:nvPicPr>
          <p:blipFill rotWithShape="1">
            <a:blip r:embed="rId4">
              <a:alphaModFix/>
            </a:blip>
            <a:srcRect b="0" l="0" r="0" t="0"/>
            <a:stretch/>
          </p:blipFill>
          <p:spPr>
            <a:xfrm>
              <a:off x="-4762" y="-4762"/>
              <a:ext cx="3533700" cy="962100"/>
            </a:xfrm>
            <a:prstGeom prst="rect">
              <a:avLst/>
            </a:prstGeom>
            <a:noFill/>
            <a:ln>
              <a:noFill/>
            </a:ln>
          </p:spPr>
        </p:pic>
        <p:sp>
          <p:nvSpPr>
            <p:cNvPr id="166" name="Google Shape;166;p18"/>
            <p:cNvSpPr txBox="1"/>
            <p:nvPr/>
          </p:nvSpPr>
          <p:spPr>
            <a:xfrm>
              <a:off x="152400" y="114300"/>
              <a:ext cx="32196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0F4C5C"/>
                  </a:solidFill>
                  <a:latin typeface="Montserrat SemiBold"/>
                  <a:ea typeface="Montserrat SemiBold"/>
                  <a:cs typeface="Montserrat SemiBold"/>
                  <a:sym typeface="Montserrat SemiBold"/>
                </a:rPr>
                <a:t>Holistic Student Growth</a:t>
              </a:r>
              <a:endParaRPr b="0" sz="11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lang="en" sz="850">
                  <a:solidFill>
                    <a:srgbClr val="5C6B73"/>
                  </a:solidFill>
                  <a:latin typeface="Inter"/>
                  <a:ea typeface="Inter"/>
                  <a:cs typeface="Inter"/>
                  <a:sym typeface="Inter"/>
                </a:rPr>
                <a:t>Our pedagogical approach ensures students not only memorize foundational texts, but profoundly understand their application in today's modern world.</a:t>
              </a:r>
              <a:endParaRPr sz="850">
                <a:solidFill>
                  <a:srgbClr val="5C6B73"/>
                </a:solidFill>
                <a:latin typeface="Inter"/>
                <a:ea typeface="Inter"/>
                <a:cs typeface="Inter"/>
                <a:sym typeface="Inte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grpSp>
        <p:nvGrpSpPr>
          <p:cNvPr id="171" name="Google Shape;171;p19"/>
          <p:cNvGrpSpPr/>
          <p:nvPr/>
        </p:nvGrpSpPr>
        <p:grpSpPr>
          <a:xfrm>
            <a:off x="381000" y="285750"/>
            <a:ext cx="8858250" cy="876300"/>
            <a:chOff x="381000" y="285750"/>
            <a:chExt cx="8858250" cy="876300"/>
          </a:xfrm>
        </p:grpSpPr>
        <p:grpSp>
          <p:nvGrpSpPr>
            <p:cNvPr id="172" name="Google Shape;172;p19"/>
            <p:cNvGrpSpPr/>
            <p:nvPr/>
          </p:nvGrpSpPr>
          <p:grpSpPr>
            <a:xfrm>
              <a:off x="6858000" y="285750"/>
              <a:ext cx="2381250" cy="400050"/>
              <a:chOff x="0" y="0"/>
              <a:chExt cx="2381250" cy="400050"/>
            </a:xfrm>
          </p:grpSpPr>
          <p:sp>
            <p:nvSpPr>
              <p:cNvPr id="173" name="Google Shape;173;p19"/>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4" name="Google Shape;174;p19"/>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5" name="Google Shape;175;p19"/>
              <p:cNvSpPr txBox="1"/>
              <p:nvPr/>
            </p:nvSpPr>
            <p:spPr>
              <a:xfrm>
                <a:off x="476250" y="19050"/>
                <a:ext cx="1905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0F4C5C"/>
                    </a:solidFill>
                    <a:latin typeface="Montserrat"/>
                    <a:ea typeface="Montserrat"/>
                    <a:cs typeface="Montserrat"/>
                    <a:sym typeface="Montserrat"/>
                  </a:rPr>
                  <a:t>AL-SUFFAH</a:t>
                </a:r>
                <a:endParaRPr b="1" sz="1600">
                  <a:solidFill>
                    <a:srgbClr val="0F4C5C"/>
                  </a:solidFill>
                  <a:latin typeface="Montserrat"/>
                  <a:ea typeface="Montserrat"/>
                  <a:cs typeface="Montserrat"/>
                  <a:sym typeface="Montserrat"/>
                </a:endParaRPr>
              </a:p>
            </p:txBody>
          </p:sp>
        </p:grpSp>
        <p:sp>
          <p:nvSpPr>
            <p:cNvPr id="176" name="Google Shape;176;p19"/>
            <p:cNvSpPr/>
            <p:nvPr/>
          </p:nvSpPr>
          <p:spPr>
            <a:xfrm>
              <a:off x="381000" y="11239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77" name="Google Shape;177;p19"/>
          <p:cNvSpPr txBox="1"/>
          <p:nvPr/>
        </p:nvSpPr>
        <p:spPr>
          <a:xfrm>
            <a:off x="381000" y="285750"/>
            <a:ext cx="62865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0F4C5C"/>
                </a:solidFill>
                <a:latin typeface="Montserrat"/>
                <a:ea typeface="Montserrat"/>
                <a:cs typeface="Montserrat"/>
                <a:sym typeface="Montserrat"/>
              </a:rPr>
              <a:t>Youth &amp; Adult Education</a:t>
            </a:r>
            <a:endParaRPr b="1" sz="2600">
              <a:solidFill>
                <a:srgbClr val="0F4C5C"/>
              </a:solidFill>
              <a:latin typeface="Montserrat"/>
              <a:ea typeface="Montserrat"/>
              <a:cs typeface="Montserrat"/>
              <a:sym typeface="Montserrat"/>
            </a:endParaRPr>
          </a:p>
          <a:p>
            <a:pPr indent="0" lvl="0" marL="0" rtl="0" algn="l">
              <a:spcBef>
                <a:spcPts val="450"/>
              </a:spcBef>
              <a:spcAft>
                <a:spcPts val="0"/>
              </a:spcAft>
              <a:buNone/>
            </a:pPr>
            <a:r>
              <a:rPr b="0" lang="en" sz="1400">
                <a:solidFill>
                  <a:srgbClr val="E3B23C"/>
                </a:solidFill>
                <a:latin typeface="Montserrat Medium"/>
                <a:ea typeface="Montserrat Medium"/>
                <a:cs typeface="Montserrat Medium"/>
                <a:sym typeface="Montserrat Medium"/>
              </a:rPr>
              <a:t>Weekend School and Continuing Learning</a:t>
            </a:r>
            <a:endParaRPr b="0" sz="1400">
              <a:solidFill>
                <a:srgbClr val="E3B23C"/>
              </a:solidFill>
              <a:latin typeface="Montserrat Medium"/>
              <a:ea typeface="Montserrat Medium"/>
              <a:cs typeface="Montserrat Medium"/>
              <a:sym typeface="Montserrat Medium"/>
            </a:endParaRPr>
          </a:p>
        </p:txBody>
      </p:sp>
      <p:grpSp>
        <p:nvGrpSpPr>
          <p:cNvPr id="178" name="Google Shape;178;p19"/>
          <p:cNvGrpSpPr/>
          <p:nvPr/>
        </p:nvGrpSpPr>
        <p:grpSpPr>
          <a:xfrm>
            <a:off x="381000" y="1304241"/>
            <a:ext cx="4048200" cy="3458409"/>
            <a:chOff x="0" y="-10209"/>
            <a:chExt cx="4048200" cy="3458409"/>
          </a:xfrm>
        </p:grpSpPr>
        <p:sp>
          <p:nvSpPr>
            <p:cNvPr id="179" name="Google Shape;179;p19"/>
            <p:cNvSpPr/>
            <p:nvPr/>
          </p:nvSpPr>
          <p:spPr>
            <a:xfrm>
              <a:off x="0" y="0"/>
              <a:ext cx="4048200" cy="3448200"/>
            </a:xfrm>
            <a:prstGeom prst="roundRect">
              <a:avLst>
                <a:gd fmla="val 2209"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 name="Google Shape;180;p19"/>
            <p:cNvSpPr/>
            <p:nvPr/>
          </p:nvSpPr>
          <p:spPr>
            <a:xfrm>
              <a:off x="0" y="-10209"/>
              <a:ext cx="4048200" cy="467400"/>
            </a:xfrm>
            <a:custGeom>
              <a:rect b="b" l="l" r="r" t="t"/>
              <a:pathLst>
                <a:path extrusionOk="0" h="120000" w="120000">
                  <a:moveTo>
                    <a:pt x="0" y="22184"/>
                  </a:moveTo>
                  <a:cubicBezTo>
                    <a:pt x="0" y="11380"/>
                    <a:pt x="1011" y="2621"/>
                    <a:pt x="2259" y="2621"/>
                  </a:cubicBezTo>
                  <a:lnTo>
                    <a:pt x="117741" y="2621"/>
                  </a:lnTo>
                  <a:cubicBezTo>
                    <a:pt x="118440" y="-874"/>
                    <a:pt x="119301" y="-874"/>
                    <a:pt x="120000" y="2621"/>
                  </a:cubicBezTo>
                  <a:lnTo>
                    <a:pt x="120000" y="120000"/>
                  </a:lnTo>
                  <a:lnTo>
                    <a:pt x="0" y="120000"/>
                  </a:lnTo>
                  <a:close/>
                </a:path>
              </a:pathLst>
            </a:cu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1" name="Google Shape;181;p19"/>
            <p:cNvSpPr/>
            <p:nvPr/>
          </p:nvSpPr>
          <p:spPr>
            <a:xfrm>
              <a:off x="0" y="419100"/>
              <a:ext cx="4048200" cy="38100"/>
            </a:xfrm>
            <a:prstGeom prst="rect">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2" name="Google Shape;182;p19"/>
            <p:cNvSpPr txBox="1"/>
            <p:nvPr/>
          </p:nvSpPr>
          <p:spPr>
            <a:xfrm>
              <a:off x="142875" y="0"/>
              <a:ext cx="37623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500">
                  <a:solidFill>
                    <a:srgbClr val="F7F9FA"/>
                  </a:solidFill>
                  <a:latin typeface="Montserrat SemiBold"/>
                  <a:ea typeface="Montserrat SemiBold"/>
                  <a:cs typeface="Montserrat SemiBold"/>
                  <a:sym typeface="Montserrat SemiBold"/>
                </a:rPr>
                <a:t>Youth Programs</a:t>
              </a:r>
              <a:endParaRPr b="0" sz="1500">
                <a:solidFill>
                  <a:srgbClr val="F7F9FA"/>
                </a:solidFill>
                <a:latin typeface="Montserrat SemiBold"/>
                <a:ea typeface="Montserrat SemiBold"/>
                <a:cs typeface="Montserrat SemiBold"/>
                <a:sym typeface="Montserrat SemiBold"/>
              </a:endParaRPr>
            </a:p>
          </p:txBody>
        </p:sp>
        <p:sp>
          <p:nvSpPr>
            <p:cNvPr id="183" name="Google Shape;183;p19"/>
            <p:cNvSpPr txBox="1"/>
            <p:nvPr/>
          </p:nvSpPr>
          <p:spPr>
            <a:xfrm>
              <a:off x="190500" y="571500"/>
              <a:ext cx="3667200" cy="2743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0F4C5C"/>
                  </a:solidFill>
                  <a:latin typeface="Inter SemiBold"/>
                  <a:ea typeface="Inter SemiBold"/>
                  <a:cs typeface="Inter SemiBold"/>
                  <a:sym typeface="Inter SemiBold"/>
                </a:rPr>
                <a:t>Maktab (Weekend School)</a:t>
              </a:r>
              <a:endParaRPr b="0" sz="1100">
                <a:solidFill>
                  <a:srgbClr val="0F4C5C"/>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Provides children and teenagers with a strong foundation in Islamic studies, Arabic reading, and essential character building (Tarbiyah) in a fun, engaging environment.</a:t>
              </a:r>
              <a:endParaRPr b="0" sz="1100">
                <a:solidFill>
                  <a:srgbClr val="1E2D2F"/>
                </a:solidFill>
                <a:latin typeface="Inter"/>
                <a:ea typeface="Inter"/>
                <a:cs typeface="Inter"/>
                <a:sym typeface="Inter"/>
              </a:endParaRPr>
            </a:p>
            <a:p>
              <a:pPr indent="0" lvl="0" marL="0" rtl="0" algn="l">
                <a:spcBef>
                  <a:spcPts val="750"/>
                </a:spcBef>
                <a:spcAft>
                  <a:spcPts val="0"/>
                </a:spcAft>
                <a:buNone/>
              </a:pPr>
              <a:r>
                <a:rPr b="0" lang="en" sz="1100">
                  <a:solidFill>
                    <a:srgbClr val="0F4C5C"/>
                  </a:solidFill>
                  <a:latin typeface="Inter SemiBold"/>
                  <a:ea typeface="Inter SemiBold"/>
                  <a:cs typeface="Inter SemiBold"/>
                  <a:sym typeface="Inter SemiBold"/>
                </a:rPr>
                <a:t>Youth Mentorship &amp; Engagement</a:t>
              </a:r>
              <a:endParaRPr b="0" sz="1100">
                <a:solidFill>
                  <a:srgbClr val="0F4C5C"/>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Recognizing modern challenges, we host dedicated mentorship programs, interactive summer retreats, and leadership training seminars to keep the younger generation confidently engaged with their faith.</a:t>
              </a:r>
              <a:endParaRPr b="0" sz="1100">
                <a:solidFill>
                  <a:srgbClr val="1E2D2F"/>
                </a:solidFill>
                <a:latin typeface="Inter"/>
                <a:ea typeface="Inter"/>
                <a:cs typeface="Inter"/>
                <a:sym typeface="Inter"/>
              </a:endParaRPr>
            </a:p>
          </p:txBody>
        </p:sp>
      </p:grpSp>
      <p:grpSp>
        <p:nvGrpSpPr>
          <p:cNvPr id="184" name="Google Shape;184;p19"/>
          <p:cNvGrpSpPr/>
          <p:nvPr/>
        </p:nvGrpSpPr>
        <p:grpSpPr>
          <a:xfrm>
            <a:off x="4714875" y="1304241"/>
            <a:ext cx="4048200" cy="3458409"/>
            <a:chOff x="0" y="-10209"/>
            <a:chExt cx="4048200" cy="3458409"/>
          </a:xfrm>
        </p:grpSpPr>
        <p:sp>
          <p:nvSpPr>
            <p:cNvPr id="185" name="Google Shape;185;p19"/>
            <p:cNvSpPr/>
            <p:nvPr/>
          </p:nvSpPr>
          <p:spPr>
            <a:xfrm>
              <a:off x="0" y="0"/>
              <a:ext cx="4048200" cy="3448200"/>
            </a:xfrm>
            <a:prstGeom prst="roundRect">
              <a:avLst>
                <a:gd fmla="val 2209"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6" name="Google Shape;186;p19"/>
            <p:cNvSpPr/>
            <p:nvPr/>
          </p:nvSpPr>
          <p:spPr>
            <a:xfrm>
              <a:off x="0" y="-10209"/>
              <a:ext cx="4048200" cy="467400"/>
            </a:xfrm>
            <a:custGeom>
              <a:rect b="b" l="l" r="r" t="t"/>
              <a:pathLst>
                <a:path extrusionOk="0" h="120000" w="120000">
                  <a:moveTo>
                    <a:pt x="0" y="22184"/>
                  </a:moveTo>
                  <a:cubicBezTo>
                    <a:pt x="0" y="11380"/>
                    <a:pt x="1011" y="2621"/>
                    <a:pt x="2259" y="2621"/>
                  </a:cubicBezTo>
                  <a:lnTo>
                    <a:pt x="117741" y="2621"/>
                  </a:lnTo>
                  <a:cubicBezTo>
                    <a:pt x="118440" y="-874"/>
                    <a:pt x="119301" y="-874"/>
                    <a:pt x="120000" y="2621"/>
                  </a:cubicBezTo>
                  <a:lnTo>
                    <a:pt x="120000" y="120000"/>
                  </a:lnTo>
                  <a:lnTo>
                    <a:pt x="0" y="120000"/>
                  </a:lnTo>
                  <a:close/>
                </a:path>
              </a:pathLst>
            </a:cu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 name="Google Shape;187;p19"/>
            <p:cNvSpPr/>
            <p:nvPr/>
          </p:nvSpPr>
          <p:spPr>
            <a:xfrm>
              <a:off x="0" y="419100"/>
              <a:ext cx="4048200" cy="38100"/>
            </a:xfrm>
            <a:prstGeom prst="rect">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8" name="Google Shape;188;p19"/>
            <p:cNvSpPr txBox="1"/>
            <p:nvPr/>
          </p:nvSpPr>
          <p:spPr>
            <a:xfrm>
              <a:off x="142875" y="0"/>
              <a:ext cx="3762300" cy="419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500">
                  <a:solidFill>
                    <a:srgbClr val="F7F9FA"/>
                  </a:solidFill>
                  <a:latin typeface="Montserrat SemiBold"/>
                  <a:ea typeface="Montserrat SemiBold"/>
                  <a:cs typeface="Montserrat SemiBold"/>
                  <a:sym typeface="Montserrat SemiBold"/>
                </a:rPr>
                <a:t>Adult Continuing Learning</a:t>
              </a:r>
              <a:endParaRPr b="0" sz="1500">
                <a:solidFill>
                  <a:srgbClr val="F7F9FA"/>
                </a:solidFill>
                <a:latin typeface="Montserrat SemiBold"/>
                <a:ea typeface="Montserrat SemiBold"/>
                <a:cs typeface="Montserrat SemiBold"/>
                <a:sym typeface="Montserrat SemiBold"/>
              </a:endParaRPr>
            </a:p>
          </p:txBody>
        </p:sp>
        <p:sp>
          <p:nvSpPr>
            <p:cNvPr id="189" name="Google Shape;189;p19"/>
            <p:cNvSpPr txBox="1"/>
            <p:nvPr/>
          </p:nvSpPr>
          <p:spPr>
            <a:xfrm>
              <a:off x="190500" y="571500"/>
              <a:ext cx="3667200" cy="2743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i="0" lang="en" sz="1100" u="none" strike="noStrike">
                  <a:solidFill>
                    <a:srgbClr val="0F4C5C"/>
                  </a:solidFill>
                  <a:latin typeface="Inter SemiBold"/>
                  <a:ea typeface="Inter SemiBold"/>
                  <a:cs typeface="Inter SemiBold"/>
                  <a:sym typeface="Inter SemiBold"/>
                </a:rPr>
                <a:t>Flexible Class Schedules</a:t>
              </a:r>
              <a:endParaRPr b="0" i="0" sz="1100" u="none" strike="noStrike">
                <a:solidFill>
                  <a:srgbClr val="0F4C5C"/>
                </a:solidFill>
                <a:latin typeface="Inter SemiBold"/>
                <a:ea typeface="Inter SemiBold"/>
                <a:cs typeface="Inter SemiBold"/>
                <a:sym typeface="Inter SemiBold"/>
              </a:endParaRPr>
            </a:p>
            <a:p>
              <a:pPr indent="0" lvl="0" marL="0" rtl="0" algn="l">
                <a:spcBef>
                  <a:spcPts val="750"/>
                </a:spcBef>
                <a:spcAft>
                  <a:spcPts val="0"/>
                </a:spcAft>
                <a:buNone/>
              </a:pPr>
              <a:r>
                <a:rPr b="0" i="0" lang="en" sz="1100" u="none" strike="noStrike">
                  <a:solidFill>
                    <a:srgbClr val="1E2D2F"/>
                  </a:solidFill>
                  <a:latin typeface="Inter"/>
                  <a:ea typeface="Inter"/>
                  <a:cs typeface="Inter"/>
                  <a:sym typeface="Inter"/>
                </a:rPr>
                <a:t>We offer a robust schedule of evening and weekend classes tailored specifically for lifelong learning opportunities for adults at every stage of life.</a:t>
              </a:r>
              <a:endParaRPr b="0" i="0" sz="1100" u="none" strike="noStrike">
                <a:solidFill>
                  <a:srgbClr val="0F4C5C"/>
                </a:solidFill>
                <a:latin typeface="Inter SemiBold"/>
                <a:ea typeface="Inter SemiBold"/>
                <a:cs typeface="Inter SemiBold"/>
                <a:sym typeface="Inter SemiBold"/>
              </a:endParaRPr>
            </a:p>
            <a:p>
              <a:pPr indent="0" lvl="0" marL="0" rtl="0" algn="l">
                <a:spcBef>
                  <a:spcPts val="750"/>
                </a:spcBef>
                <a:spcAft>
                  <a:spcPts val="0"/>
                </a:spcAft>
                <a:buNone/>
              </a:pPr>
              <a:r>
                <a:rPr b="0" i="0" lang="en" sz="1100" u="none" strike="noStrike">
                  <a:solidFill>
                    <a:srgbClr val="0F4C5C"/>
                  </a:solidFill>
                  <a:latin typeface="Inter SemiBold"/>
                  <a:ea typeface="Inter SemiBold"/>
                  <a:cs typeface="Inter SemiBold"/>
                  <a:sym typeface="Inter SemiBold"/>
                </a:rPr>
                <a:t>Core Curriculum &amp; Social Ethics</a:t>
              </a:r>
              <a:endParaRPr b="0" i="0" sz="1100" u="none" strike="noStrike">
                <a:solidFill>
                  <a:srgbClr val="0F4C5C"/>
                </a:solidFill>
                <a:latin typeface="Inter SemiBold"/>
                <a:ea typeface="Inter SemiBold"/>
                <a:cs typeface="Inter SemiBold"/>
                <a:sym typeface="Inter SemiBold"/>
              </a:endParaRPr>
            </a:p>
            <a:p>
              <a:pPr indent="0" lvl="0" marL="0" rtl="0" algn="l">
                <a:spcBef>
                  <a:spcPts val="750"/>
                </a:spcBef>
                <a:spcAft>
                  <a:spcPts val="0"/>
                </a:spcAft>
                <a:buNone/>
              </a:pPr>
              <a:r>
                <a:rPr b="0" i="0" lang="en" sz="1100" u="none" strike="noStrike">
                  <a:solidFill>
                    <a:srgbClr val="1E2D2F"/>
                  </a:solidFill>
                  <a:latin typeface="Inter"/>
                  <a:ea typeface="Inter"/>
                  <a:cs typeface="Inter"/>
                  <a:sym typeface="Inter"/>
                </a:rPr>
                <a:t>Programs focus on practical, everyday Fiqh, conversational Arabic, and seminars addressing contemporary social and ethical issues from an Islamic perspective.</a:t>
              </a:r>
              <a:endParaRPr b="0" i="0" sz="1100" u="none" strike="noStrike">
                <a:solidFill>
                  <a:srgbClr val="0F4C5C"/>
                </a:solidFill>
                <a:latin typeface="Inter SemiBold"/>
                <a:ea typeface="Inter SemiBold"/>
                <a:cs typeface="Inter SemiBold"/>
                <a:sym typeface="Inter SemiBold"/>
              </a:endParaRPr>
            </a:p>
            <a:p>
              <a:pPr indent="0" lvl="0" marL="0" rtl="0" algn="l">
                <a:spcBef>
                  <a:spcPts val="750"/>
                </a:spcBef>
                <a:spcAft>
                  <a:spcPts val="750"/>
                </a:spcAft>
                <a:buNone/>
              </a:pPr>
              <a:r>
                <a:rPr b="1" i="1" lang="en" sz="1000" u="none" strike="noStrike">
                  <a:solidFill>
                    <a:srgbClr val="1E2D2F"/>
                  </a:solidFill>
                  <a:latin typeface="Inter"/>
                  <a:ea typeface="Inter"/>
                  <a:cs typeface="Inter"/>
                  <a:sym typeface="Inter"/>
                </a:rPr>
                <a:t>Multi-Generational Impact:</a:t>
              </a:r>
              <a:r>
                <a:rPr b="0" i="1" lang="en" sz="1000" u="none" strike="noStrike">
                  <a:solidFill>
                    <a:srgbClr val="1E2D2F"/>
                  </a:solidFill>
                  <a:latin typeface="Inter"/>
                  <a:ea typeface="Inter"/>
                  <a:cs typeface="Inter"/>
                  <a:sym typeface="Inter"/>
                </a:rPr>
                <a:t> Guarantees that the entire family can grow together in knowledge and practice.</a:t>
              </a:r>
              <a:endParaRPr b="0" i="0" sz="1000" u="none" strike="noStrike">
                <a:solidFill>
                  <a:srgbClr val="0F4C5C"/>
                </a:solidFill>
                <a:latin typeface="Inter SemiBold"/>
                <a:ea typeface="Inter SemiBold"/>
                <a:cs typeface="Inter SemiBold"/>
                <a:sym typeface="Inter SemiBold"/>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9FA"/>
        </a:solidFill>
      </p:bgPr>
    </p:bg>
    <p:spTree>
      <p:nvGrpSpPr>
        <p:cNvPr id="193" name="Shape 193"/>
        <p:cNvGrpSpPr/>
        <p:nvPr/>
      </p:nvGrpSpPr>
      <p:grpSpPr>
        <a:xfrm>
          <a:off x="0" y="0"/>
          <a:ext cx="0" cy="0"/>
          <a:chOff x="0" y="0"/>
          <a:chExt cx="0" cy="0"/>
        </a:xfrm>
      </p:grpSpPr>
      <p:sp>
        <p:nvSpPr>
          <p:cNvPr id="194" name="Google Shape;194;p20"/>
          <p:cNvSpPr txBox="1"/>
          <p:nvPr/>
        </p:nvSpPr>
        <p:spPr>
          <a:xfrm>
            <a:off x="381000" y="266700"/>
            <a:ext cx="62865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0F4C5C"/>
                </a:solidFill>
                <a:latin typeface="Montserrat"/>
                <a:ea typeface="Montserrat"/>
                <a:cs typeface="Montserrat"/>
                <a:sym typeface="Montserrat"/>
              </a:rPr>
              <a:t>Community Outreach</a:t>
            </a:r>
            <a:endParaRPr b="1" sz="2600">
              <a:solidFill>
                <a:srgbClr val="0F4C5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E3B23C"/>
                </a:solidFill>
                <a:latin typeface="Montserrat Medium"/>
                <a:ea typeface="Montserrat Medium"/>
                <a:cs typeface="Montserrat Medium"/>
                <a:sym typeface="Montserrat Medium"/>
              </a:rPr>
              <a:t>Inter-Faith Dialogue &amp; Neighborhood Initiatives</a:t>
            </a:r>
            <a:endParaRPr b="0" sz="1400">
              <a:solidFill>
                <a:srgbClr val="E3B23C"/>
              </a:solidFill>
              <a:latin typeface="Montserrat Medium"/>
              <a:ea typeface="Montserrat Medium"/>
              <a:cs typeface="Montserrat Medium"/>
              <a:sym typeface="Montserrat Medium"/>
            </a:endParaRPr>
          </a:p>
        </p:txBody>
      </p:sp>
      <p:grpSp>
        <p:nvGrpSpPr>
          <p:cNvPr id="195" name="Google Shape;195;p20"/>
          <p:cNvGrpSpPr/>
          <p:nvPr/>
        </p:nvGrpSpPr>
        <p:grpSpPr>
          <a:xfrm>
            <a:off x="6858000" y="285750"/>
            <a:ext cx="2000250" cy="400050"/>
            <a:chOff x="0" y="0"/>
            <a:chExt cx="2000250" cy="400050"/>
          </a:xfrm>
        </p:grpSpPr>
        <p:sp>
          <p:nvSpPr>
            <p:cNvPr id="196" name="Google Shape;196;p20"/>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7" name="Google Shape;197;p20"/>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8" name="Google Shape;198;p20"/>
            <p:cNvSpPr txBox="1"/>
            <p:nvPr/>
          </p:nvSpPr>
          <p:spPr>
            <a:xfrm>
              <a:off x="476250" y="19050"/>
              <a:ext cx="1524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400">
                  <a:solidFill>
                    <a:srgbClr val="0F4C5C"/>
                  </a:solidFill>
                  <a:latin typeface="Montserrat"/>
                  <a:ea typeface="Montserrat"/>
                  <a:cs typeface="Montserrat"/>
                  <a:sym typeface="Montserrat"/>
                </a:rPr>
                <a:t>AL-SUFFAH</a:t>
              </a:r>
              <a:endParaRPr b="1" sz="1400">
                <a:solidFill>
                  <a:srgbClr val="0F4C5C"/>
                </a:solidFill>
                <a:latin typeface="Montserrat"/>
                <a:ea typeface="Montserrat"/>
                <a:cs typeface="Montserrat"/>
                <a:sym typeface="Montserrat"/>
              </a:endParaRPr>
            </a:p>
          </p:txBody>
        </p:sp>
      </p:grpSp>
      <p:sp>
        <p:nvSpPr>
          <p:cNvPr id="199" name="Google Shape;199;p20"/>
          <p:cNvSpPr/>
          <p:nvPr/>
        </p:nvSpPr>
        <p:spPr>
          <a:xfrm>
            <a:off x="381000" y="106680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00" name="Google Shape;200;p20"/>
          <p:cNvGrpSpPr/>
          <p:nvPr/>
        </p:nvGrpSpPr>
        <p:grpSpPr>
          <a:xfrm>
            <a:off x="376238" y="1281113"/>
            <a:ext cx="3914700" cy="962100"/>
            <a:chOff x="-4762" y="-4762"/>
            <a:chExt cx="3914700" cy="962100"/>
          </a:xfrm>
        </p:grpSpPr>
        <p:pic>
          <p:nvPicPr>
            <p:cNvPr id="201" name="Google Shape;201;p20"/>
            <p:cNvPicPr preferRelativeResize="0"/>
            <p:nvPr/>
          </p:nvPicPr>
          <p:blipFill rotWithShape="1">
            <a:blip r:embed="rId3">
              <a:alphaModFix/>
            </a:blip>
            <a:srcRect b="0" l="0" r="0" t="0"/>
            <a:stretch/>
          </p:blipFill>
          <p:spPr>
            <a:xfrm>
              <a:off x="-4762" y="-4762"/>
              <a:ext cx="3914700" cy="962100"/>
            </a:xfrm>
            <a:prstGeom prst="rect">
              <a:avLst/>
            </a:prstGeom>
            <a:noFill/>
            <a:ln>
              <a:noFill/>
            </a:ln>
          </p:spPr>
        </p:pic>
        <p:sp>
          <p:nvSpPr>
            <p:cNvPr id="202" name="Google Shape;202;p20"/>
            <p:cNvSpPr/>
            <p:nvPr/>
          </p:nvSpPr>
          <p:spPr>
            <a:xfrm>
              <a:off x="0" y="0"/>
              <a:ext cx="38100" cy="9525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 name="Google Shape;203;p20"/>
            <p:cNvSpPr txBox="1"/>
            <p:nvPr/>
          </p:nvSpPr>
          <p:spPr>
            <a:xfrm>
              <a:off x="171450" y="114300"/>
              <a:ext cx="36006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Open Mosque Days</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5C6B73"/>
                  </a:solidFill>
                  <a:latin typeface="Inter"/>
                  <a:ea typeface="Inter"/>
                  <a:cs typeface="Inter"/>
                  <a:sym typeface="Inter"/>
                </a:rPr>
                <a:t>Inviting neighbors, local officials, and the general public to tour facilities, observe prayers, and ask questions in a welcoming environment.</a:t>
              </a:r>
              <a:endParaRPr b="0" sz="1050">
                <a:solidFill>
                  <a:srgbClr val="5C6B73"/>
                </a:solidFill>
                <a:latin typeface="Inter"/>
                <a:ea typeface="Inter"/>
                <a:cs typeface="Inter"/>
                <a:sym typeface="Inter"/>
              </a:endParaRPr>
            </a:p>
          </p:txBody>
        </p:sp>
      </p:grpSp>
      <p:grpSp>
        <p:nvGrpSpPr>
          <p:cNvPr id="204" name="Google Shape;204;p20"/>
          <p:cNvGrpSpPr/>
          <p:nvPr/>
        </p:nvGrpSpPr>
        <p:grpSpPr>
          <a:xfrm>
            <a:off x="376238" y="2357438"/>
            <a:ext cx="3914700" cy="962100"/>
            <a:chOff x="-4762" y="-4762"/>
            <a:chExt cx="3914700" cy="962100"/>
          </a:xfrm>
        </p:grpSpPr>
        <p:pic>
          <p:nvPicPr>
            <p:cNvPr id="205" name="Google Shape;205;p20"/>
            <p:cNvPicPr preferRelativeResize="0"/>
            <p:nvPr/>
          </p:nvPicPr>
          <p:blipFill rotWithShape="1">
            <a:blip r:embed="rId3">
              <a:alphaModFix/>
            </a:blip>
            <a:srcRect b="0" l="0" r="0" t="0"/>
            <a:stretch/>
          </p:blipFill>
          <p:spPr>
            <a:xfrm>
              <a:off x="-4762" y="-4762"/>
              <a:ext cx="3914700" cy="962100"/>
            </a:xfrm>
            <a:prstGeom prst="rect">
              <a:avLst/>
            </a:prstGeom>
            <a:noFill/>
            <a:ln>
              <a:noFill/>
            </a:ln>
          </p:spPr>
        </p:pic>
        <p:sp>
          <p:nvSpPr>
            <p:cNvPr id="206" name="Google Shape;206;p20"/>
            <p:cNvSpPr/>
            <p:nvPr/>
          </p:nvSpPr>
          <p:spPr>
            <a:xfrm>
              <a:off x="0" y="0"/>
              <a:ext cx="38100" cy="9525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 name="Google Shape;207;p20"/>
            <p:cNvSpPr txBox="1"/>
            <p:nvPr/>
          </p:nvSpPr>
          <p:spPr>
            <a:xfrm>
              <a:off x="171450" y="114300"/>
              <a:ext cx="36006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Inter-Faith Dialogue</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5C6B73"/>
                  </a:solidFill>
                  <a:latin typeface="Inter"/>
                  <a:ea typeface="Inter"/>
                  <a:cs typeface="Inter"/>
                  <a:sym typeface="Inter"/>
                </a:rPr>
                <a:t>Participating with local churches, synagogues, and civic organizations to build bridges of understanding, demystify Islam, and combat misconceptions.</a:t>
              </a:r>
              <a:endParaRPr b="0" sz="1050">
                <a:solidFill>
                  <a:srgbClr val="5C6B73"/>
                </a:solidFill>
                <a:latin typeface="Inter"/>
                <a:ea typeface="Inter"/>
                <a:cs typeface="Inter"/>
                <a:sym typeface="Inter"/>
              </a:endParaRPr>
            </a:p>
          </p:txBody>
        </p:sp>
      </p:grpSp>
      <p:grpSp>
        <p:nvGrpSpPr>
          <p:cNvPr id="208" name="Google Shape;208;p20"/>
          <p:cNvGrpSpPr/>
          <p:nvPr/>
        </p:nvGrpSpPr>
        <p:grpSpPr>
          <a:xfrm>
            <a:off x="376238" y="3433763"/>
            <a:ext cx="3914700" cy="962100"/>
            <a:chOff x="-4762" y="-4762"/>
            <a:chExt cx="3914700" cy="962100"/>
          </a:xfrm>
        </p:grpSpPr>
        <p:pic>
          <p:nvPicPr>
            <p:cNvPr id="209" name="Google Shape;209;p20"/>
            <p:cNvPicPr preferRelativeResize="0"/>
            <p:nvPr/>
          </p:nvPicPr>
          <p:blipFill rotWithShape="1">
            <a:blip r:embed="rId3">
              <a:alphaModFix/>
            </a:blip>
            <a:srcRect b="0" l="0" r="0" t="0"/>
            <a:stretch/>
          </p:blipFill>
          <p:spPr>
            <a:xfrm>
              <a:off x="-4762" y="-4762"/>
              <a:ext cx="3914700" cy="962100"/>
            </a:xfrm>
            <a:prstGeom prst="rect">
              <a:avLst/>
            </a:prstGeom>
            <a:noFill/>
            <a:ln>
              <a:noFill/>
            </a:ln>
          </p:spPr>
        </p:pic>
        <p:sp>
          <p:nvSpPr>
            <p:cNvPr id="210" name="Google Shape;210;p20"/>
            <p:cNvSpPr/>
            <p:nvPr/>
          </p:nvSpPr>
          <p:spPr>
            <a:xfrm>
              <a:off x="0" y="0"/>
              <a:ext cx="38100" cy="952500"/>
            </a:xfrm>
            <a:prstGeom prst="roundRect">
              <a:avLst>
                <a:gd fmla="val 50000" name="adj"/>
              </a:avLst>
            </a:prstGeom>
            <a:solidFill>
              <a:srgbClr val="5E8C6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 name="Google Shape;211;p20"/>
            <p:cNvSpPr txBox="1"/>
            <p:nvPr/>
          </p:nvSpPr>
          <p:spPr>
            <a:xfrm>
              <a:off x="171450" y="114300"/>
              <a:ext cx="3600600" cy="723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Active Civic Engagement</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5C6B73"/>
                  </a:solidFill>
                  <a:latin typeface="Inter"/>
                  <a:ea typeface="Inter"/>
                  <a:cs typeface="Inter"/>
                  <a:sym typeface="Inter"/>
                </a:rPr>
                <a:t>Mobilizing for neighborhood cleanups, blood donation camps, and environmental sustainability initiatives to demonstrate neighborliness and public service.</a:t>
              </a:r>
              <a:endParaRPr b="0" sz="1050">
                <a:solidFill>
                  <a:srgbClr val="5C6B73"/>
                </a:solidFill>
                <a:latin typeface="Inter"/>
                <a:ea typeface="Inter"/>
                <a:cs typeface="Inter"/>
                <a:sym typeface="Inter"/>
              </a:endParaRPr>
            </a:p>
          </p:txBody>
        </p:sp>
      </p:grpSp>
      <p:pic>
        <p:nvPicPr>
          <p:cNvPr id="212" name="Google Shape;212;p20"/>
          <p:cNvPicPr preferRelativeResize="0"/>
          <p:nvPr/>
        </p:nvPicPr>
        <p:blipFill rotWithShape="1">
          <a:blip r:embed="rId4">
            <a:alphaModFix/>
          </a:blip>
          <a:srcRect b="0" l="0" r="0" t="0"/>
          <a:stretch/>
        </p:blipFill>
        <p:spPr>
          <a:xfrm>
            <a:off x="4572000" y="1285875"/>
            <a:ext cx="4191000" cy="3143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grpSp>
        <p:nvGrpSpPr>
          <p:cNvPr id="217" name="Google Shape;217;p21"/>
          <p:cNvGrpSpPr/>
          <p:nvPr/>
        </p:nvGrpSpPr>
        <p:grpSpPr>
          <a:xfrm>
            <a:off x="0" y="0"/>
            <a:ext cx="9144000" cy="5143500"/>
            <a:chOff x="0" y="0"/>
            <a:chExt cx="9144000" cy="5143500"/>
          </a:xfrm>
        </p:grpSpPr>
        <p:sp>
          <p:nvSpPr>
            <p:cNvPr id="218" name="Google Shape;218;p21"/>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19" name="Google Shape;219;p21"/>
            <p:cNvGrpSpPr/>
            <p:nvPr/>
          </p:nvGrpSpPr>
          <p:grpSpPr>
            <a:xfrm>
              <a:off x="6477000" y="285750"/>
              <a:ext cx="2381250" cy="400050"/>
              <a:chOff x="0" y="0"/>
              <a:chExt cx="2381250" cy="400050"/>
            </a:xfrm>
          </p:grpSpPr>
          <p:sp>
            <p:nvSpPr>
              <p:cNvPr id="220" name="Google Shape;220;p21"/>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 name="Google Shape;221;p21"/>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 name="Google Shape;222;p21"/>
              <p:cNvSpPr txBox="1"/>
              <p:nvPr/>
            </p:nvSpPr>
            <p:spPr>
              <a:xfrm>
                <a:off x="476250" y="19050"/>
                <a:ext cx="1905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0F4C5C"/>
                    </a:solidFill>
                    <a:latin typeface="Montserrat"/>
                    <a:ea typeface="Montserrat"/>
                    <a:cs typeface="Montserrat"/>
                    <a:sym typeface="Montserrat"/>
                  </a:rPr>
                  <a:t>AL-SUFFAH</a:t>
                </a:r>
                <a:endParaRPr b="1" sz="1600">
                  <a:solidFill>
                    <a:srgbClr val="0F4C5C"/>
                  </a:solidFill>
                  <a:latin typeface="Montserrat"/>
                  <a:ea typeface="Montserrat"/>
                  <a:cs typeface="Montserrat"/>
                  <a:sym typeface="Montserrat"/>
                </a:endParaRPr>
              </a:p>
            </p:txBody>
          </p:sp>
        </p:grpSp>
        <p:sp>
          <p:nvSpPr>
            <p:cNvPr id="223" name="Google Shape;223;p21"/>
            <p:cNvSpPr/>
            <p:nvPr/>
          </p:nvSpPr>
          <p:spPr>
            <a:xfrm>
              <a:off x="381000" y="1095375"/>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4" name="Google Shape;224;p21"/>
          <p:cNvSpPr txBox="1"/>
          <p:nvPr/>
        </p:nvSpPr>
        <p:spPr>
          <a:xfrm>
            <a:off x="381000" y="285750"/>
            <a:ext cx="59055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0F4C5C"/>
                </a:solidFill>
                <a:latin typeface="Montserrat"/>
                <a:ea typeface="Montserrat"/>
                <a:cs typeface="Montserrat"/>
                <a:sym typeface="Montserrat"/>
              </a:rPr>
              <a:t>Social Services</a:t>
            </a:r>
            <a:endParaRPr b="1" sz="2600">
              <a:solidFill>
                <a:srgbClr val="0F4C5C"/>
              </a:solidFill>
              <a:latin typeface="Montserrat"/>
              <a:ea typeface="Montserrat"/>
              <a:cs typeface="Montserrat"/>
              <a:sym typeface="Montserrat"/>
            </a:endParaRPr>
          </a:p>
          <a:p>
            <a:pPr indent="0" lvl="0" marL="0" rtl="0" algn="l">
              <a:spcBef>
                <a:spcPts val="450"/>
              </a:spcBef>
              <a:spcAft>
                <a:spcPts val="0"/>
              </a:spcAft>
              <a:buNone/>
            </a:pPr>
            <a:r>
              <a:rPr b="0" lang="en" sz="1400">
                <a:solidFill>
                  <a:srgbClr val="E3B23C"/>
                </a:solidFill>
                <a:latin typeface="Montserrat Medium"/>
                <a:ea typeface="Montserrat Medium"/>
                <a:cs typeface="Montserrat Medium"/>
                <a:sym typeface="Montserrat Medium"/>
              </a:rPr>
              <a:t>Charitable Aid, Food Drives, and Support Programs</a:t>
            </a:r>
            <a:endParaRPr b="0" sz="1400">
              <a:solidFill>
                <a:srgbClr val="E3B23C"/>
              </a:solidFill>
              <a:latin typeface="Montserrat Medium"/>
              <a:ea typeface="Montserrat Medium"/>
              <a:cs typeface="Montserrat Medium"/>
              <a:sym typeface="Montserrat Medium"/>
            </a:endParaRPr>
          </a:p>
        </p:txBody>
      </p:sp>
      <p:sp>
        <p:nvSpPr>
          <p:cNvPr id="225" name="Google Shape;225;p21"/>
          <p:cNvSpPr txBox="1"/>
          <p:nvPr/>
        </p:nvSpPr>
        <p:spPr>
          <a:xfrm>
            <a:off x="381000" y="1285875"/>
            <a:ext cx="4572000" cy="3429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935">
                <a:solidFill>
                  <a:srgbClr val="0F4C5C"/>
                </a:solidFill>
                <a:latin typeface="Inter Medium"/>
                <a:ea typeface="Inter Medium"/>
                <a:cs typeface="Inter Medium"/>
                <a:sym typeface="Inter Medium"/>
              </a:rPr>
              <a:t>Driven by the profound Islamic mandates of Zakat (obligatory charity) and Sadaqah (voluntary charity), our social services department provides critical, life-sustaining support to vulnerable populations within and beyond our congregation.</a:t>
            </a:r>
            <a:endParaRPr b="0" i="1" sz="935">
              <a:solidFill>
                <a:srgbClr val="0F4C5C"/>
              </a:solidFill>
              <a:latin typeface="Inter Medium"/>
              <a:ea typeface="Inter Medium"/>
              <a:cs typeface="Inter Medium"/>
              <a:sym typeface="Inter Medium"/>
            </a:endParaRPr>
          </a:p>
          <a:p>
            <a:pPr indent="-304165" lvl="0" marL="457200" rtl="0" algn="l">
              <a:spcBef>
                <a:spcPts val="900"/>
              </a:spcBef>
              <a:spcAft>
                <a:spcPts val="0"/>
              </a:spcAft>
              <a:buClr>
                <a:srgbClr val="0F4C5C"/>
              </a:buClr>
              <a:buSzPts val="1190"/>
              <a:buChar char="●"/>
            </a:pPr>
            <a:r>
              <a:rPr b="1" lang="en" sz="935">
                <a:solidFill>
                  <a:srgbClr val="1E2D2F"/>
                </a:solidFill>
                <a:latin typeface="Inter"/>
                <a:ea typeface="Inter"/>
                <a:cs typeface="Inter"/>
                <a:sym typeface="Inter"/>
              </a:rPr>
              <a:t>Community Food Pantry:</a:t>
            </a:r>
            <a:r>
              <a:rPr b="0" lang="en" sz="935">
                <a:solidFill>
                  <a:srgbClr val="1E2D2F"/>
                </a:solidFill>
                <a:latin typeface="Inter"/>
                <a:ea typeface="Inter"/>
                <a:cs typeface="Inter"/>
                <a:sym typeface="Inter"/>
              </a:rPr>
              <a:t> Al-Suffah operates a community food pantry that distributes essential groceries to families facing food insecurity, regardless of their background or faith.</a:t>
            </a:r>
            <a:endParaRPr b="0" sz="935">
              <a:solidFill>
                <a:srgbClr val="1E2D2F"/>
              </a:solidFill>
              <a:latin typeface="Inter"/>
              <a:ea typeface="Inter"/>
              <a:cs typeface="Inter"/>
              <a:sym typeface="Inter"/>
            </a:endParaRPr>
          </a:p>
          <a:p>
            <a:pPr indent="-304165" lvl="0" marL="457200" rtl="0" algn="l">
              <a:spcBef>
                <a:spcPts val="750"/>
              </a:spcBef>
              <a:spcAft>
                <a:spcPts val="0"/>
              </a:spcAft>
              <a:buClr>
                <a:srgbClr val="0F4C5C"/>
              </a:buClr>
              <a:buSzPts val="1190"/>
              <a:buChar char="●"/>
            </a:pPr>
            <a:r>
              <a:rPr b="1" lang="en" sz="935">
                <a:solidFill>
                  <a:srgbClr val="1E2D2F"/>
                </a:solidFill>
                <a:latin typeface="Inter"/>
                <a:ea typeface="Inter"/>
                <a:cs typeface="Inter"/>
                <a:sym typeface="Inter"/>
              </a:rPr>
              <a:t>Zakat Management &amp; Direct Aid:</a:t>
            </a:r>
            <a:r>
              <a:rPr b="0" lang="en" sz="935">
                <a:solidFill>
                  <a:srgbClr val="1E2D2F"/>
                </a:solidFill>
                <a:latin typeface="Inter"/>
                <a:ea typeface="Inter"/>
                <a:cs typeface="Inter"/>
                <a:sym typeface="Inter"/>
              </a:rPr>
              <a:t> We meticulously manage the collection and distribution of Zakat, ensuring funds are channeled directly to local families in severe financial distress, assisting with rent, utilities, and emergency medical expenses.</a:t>
            </a:r>
            <a:endParaRPr b="0" sz="935">
              <a:solidFill>
                <a:srgbClr val="1E2D2F"/>
              </a:solidFill>
              <a:latin typeface="Inter"/>
              <a:ea typeface="Inter"/>
              <a:cs typeface="Inter"/>
              <a:sym typeface="Inter"/>
            </a:endParaRPr>
          </a:p>
          <a:p>
            <a:pPr indent="-304165" lvl="0" marL="457200" rtl="0" algn="l">
              <a:spcBef>
                <a:spcPts val="750"/>
              </a:spcBef>
              <a:spcAft>
                <a:spcPts val="0"/>
              </a:spcAft>
              <a:buClr>
                <a:srgbClr val="0F4C5C"/>
              </a:buClr>
              <a:buSzPts val="1190"/>
              <a:buChar char="●"/>
            </a:pPr>
            <a:r>
              <a:rPr b="1" lang="en" sz="935">
                <a:solidFill>
                  <a:srgbClr val="1E2D2F"/>
                </a:solidFill>
                <a:latin typeface="Inter"/>
                <a:ea typeface="Inter"/>
                <a:cs typeface="Inter"/>
                <a:sym typeface="Inter"/>
              </a:rPr>
              <a:t>Refugee Resettlement:</a:t>
            </a:r>
            <a:r>
              <a:rPr b="0" lang="en" sz="935">
                <a:solidFill>
                  <a:srgbClr val="1E2D2F"/>
                </a:solidFill>
                <a:latin typeface="Inter"/>
                <a:ea typeface="Inter"/>
                <a:cs typeface="Inter"/>
                <a:sym typeface="Inter"/>
              </a:rPr>
              <a:t> We actively support refugee resettlement programs, providing newly arrived families with household goods, language translation assistance, and community integration support.</a:t>
            </a:r>
            <a:endParaRPr b="0" sz="935">
              <a:solidFill>
                <a:srgbClr val="1E2D2F"/>
              </a:solidFill>
              <a:latin typeface="Inter"/>
              <a:ea typeface="Inter"/>
              <a:cs typeface="Inter"/>
              <a:sym typeface="Inter"/>
            </a:endParaRPr>
          </a:p>
          <a:p>
            <a:pPr indent="-304165" lvl="0" marL="457200" rtl="0" algn="l">
              <a:spcBef>
                <a:spcPts val="750"/>
              </a:spcBef>
              <a:spcAft>
                <a:spcPts val="750"/>
              </a:spcAft>
              <a:buClr>
                <a:srgbClr val="0F4C5C"/>
              </a:buClr>
              <a:buSzPts val="1190"/>
              <a:buChar char="●"/>
            </a:pPr>
            <a:r>
              <a:rPr b="1" lang="en" sz="935">
                <a:solidFill>
                  <a:srgbClr val="1E2D2F"/>
                </a:solidFill>
                <a:latin typeface="Inter"/>
                <a:ea typeface="Inter"/>
                <a:cs typeface="Inter"/>
                <a:sym typeface="Inter"/>
              </a:rPr>
              <a:t>Healthcare &amp; Wellness Initiatives:</a:t>
            </a:r>
            <a:r>
              <a:rPr b="0" lang="en" sz="935">
                <a:solidFill>
                  <a:srgbClr val="1E2D2F"/>
                </a:solidFill>
                <a:latin typeface="Inter"/>
                <a:ea typeface="Inter"/>
                <a:cs typeface="Inter"/>
                <a:sym typeface="Inter"/>
              </a:rPr>
              <a:t> Through strategic partnerships with local NGOs and Muslim healthcare professionals, we also host periodic free medical clinics, wellness checks, and mental health awareness workshops, fulfilling our duty to care for the holistic well-being of the community.</a:t>
            </a:r>
            <a:endParaRPr b="0" sz="935">
              <a:solidFill>
                <a:srgbClr val="1E2D2F"/>
              </a:solidFill>
              <a:latin typeface="Inter"/>
              <a:ea typeface="Inter"/>
              <a:cs typeface="Inter"/>
              <a:sym typeface="Inter"/>
            </a:endParaRPr>
          </a:p>
        </p:txBody>
      </p:sp>
      <p:grpSp>
        <p:nvGrpSpPr>
          <p:cNvPr id="226" name="Google Shape;226;p21"/>
          <p:cNvGrpSpPr/>
          <p:nvPr/>
        </p:nvGrpSpPr>
        <p:grpSpPr>
          <a:xfrm>
            <a:off x="5067300" y="1285875"/>
            <a:ext cx="3771900" cy="2828925"/>
            <a:chOff x="-76200" y="0"/>
            <a:chExt cx="3771900" cy="2828925"/>
          </a:xfrm>
        </p:grpSpPr>
        <p:pic>
          <p:nvPicPr>
            <p:cNvPr id="227" name="Google Shape;227;p21"/>
            <p:cNvPicPr preferRelativeResize="0"/>
            <p:nvPr/>
          </p:nvPicPr>
          <p:blipFill rotWithShape="1">
            <a:blip r:embed="rId3">
              <a:alphaModFix/>
            </a:blip>
            <a:srcRect b="0" l="0" r="0" t="0"/>
            <a:stretch/>
          </p:blipFill>
          <p:spPr>
            <a:xfrm>
              <a:off x="0" y="0"/>
              <a:ext cx="3619500" cy="2714700"/>
            </a:xfrm>
            <a:prstGeom prst="rect">
              <a:avLst/>
            </a:prstGeom>
            <a:noFill/>
            <a:ln>
              <a:noFill/>
            </a:ln>
          </p:spPr>
        </p:pic>
        <p:sp>
          <p:nvSpPr>
            <p:cNvPr id="228" name="Google Shape;228;p21"/>
            <p:cNvSpPr/>
            <p:nvPr/>
          </p:nvSpPr>
          <p:spPr>
            <a:xfrm>
              <a:off x="-76200" y="2790825"/>
              <a:ext cx="3771900" cy="38100"/>
            </a:xfrm>
            <a:prstGeom prst="roundRect">
              <a:avLst>
                <a:gd fmla="val 50000" name="adj"/>
              </a:avLst>
            </a:prstGeom>
            <a:solidFill>
              <a:srgbClr val="0F4C5C">
                <a:alpha val="8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grpSp>
        <p:nvGrpSpPr>
          <p:cNvPr id="233" name="Google Shape;233;p22"/>
          <p:cNvGrpSpPr/>
          <p:nvPr/>
        </p:nvGrpSpPr>
        <p:grpSpPr>
          <a:xfrm>
            <a:off x="0" y="0"/>
            <a:ext cx="9144000" cy="5143500"/>
            <a:chOff x="0" y="0"/>
            <a:chExt cx="9144000" cy="5143500"/>
          </a:xfrm>
        </p:grpSpPr>
        <p:sp>
          <p:nvSpPr>
            <p:cNvPr id="234" name="Google Shape;234;p22"/>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5" name="Google Shape;235;p22"/>
            <p:cNvGrpSpPr/>
            <p:nvPr/>
          </p:nvGrpSpPr>
          <p:grpSpPr>
            <a:xfrm>
              <a:off x="6858000" y="238125"/>
              <a:ext cx="2190750" cy="400050"/>
              <a:chOff x="0" y="0"/>
              <a:chExt cx="2190750" cy="400050"/>
            </a:xfrm>
          </p:grpSpPr>
          <p:sp>
            <p:nvSpPr>
              <p:cNvPr id="236" name="Google Shape;236;p22"/>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 name="Google Shape;237;p22"/>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8" name="Google Shape;238;p22"/>
              <p:cNvSpPr txBox="1"/>
              <p:nvPr/>
            </p:nvSpPr>
            <p:spPr>
              <a:xfrm>
                <a:off x="476250" y="19050"/>
                <a:ext cx="17145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0F4C5C"/>
                    </a:solidFill>
                    <a:latin typeface="Montserrat"/>
                    <a:ea typeface="Montserrat"/>
                    <a:cs typeface="Montserrat"/>
                    <a:sym typeface="Montserrat"/>
                  </a:rPr>
                  <a:t>AL-SUFFAH</a:t>
                </a:r>
                <a:endParaRPr b="1" sz="1500">
                  <a:solidFill>
                    <a:srgbClr val="0F4C5C"/>
                  </a:solidFill>
                  <a:latin typeface="Montserrat"/>
                  <a:ea typeface="Montserrat"/>
                  <a:cs typeface="Montserrat"/>
                  <a:sym typeface="Montserrat"/>
                </a:endParaRPr>
              </a:p>
            </p:txBody>
          </p:sp>
        </p:grpSp>
        <p:sp>
          <p:nvSpPr>
            <p:cNvPr id="239" name="Google Shape;239;p22"/>
            <p:cNvSpPr/>
            <p:nvPr/>
          </p:nvSpPr>
          <p:spPr>
            <a:xfrm>
              <a:off x="381000" y="9715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40" name="Google Shape;240;p22"/>
          <p:cNvSpPr txBox="1"/>
          <p:nvPr/>
        </p:nvSpPr>
        <p:spPr>
          <a:xfrm>
            <a:off x="381000" y="238125"/>
            <a:ext cx="62865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0F4C5C"/>
                </a:solidFill>
                <a:latin typeface="Montserrat"/>
                <a:ea typeface="Montserrat"/>
                <a:cs typeface="Montserrat"/>
                <a:sym typeface="Montserrat"/>
              </a:rPr>
              <a:t>Facilities &amp; Infrastructure</a:t>
            </a:r>
            <a:endParaRPr b="1" sz="2600">
              <a:solidFill>
                <a:srgbClr val="0F4C5C"/>
              </a:solidFill>
              <a:latin typeface="Montserrat"/>
              <a:ea typeface="Montserrat"/>
              <a:cs typeface="Montserrat"/>
              <a:sym typeface="Montserrat"/>
            </a:endParaRPr>
          </a:p>
          <a:p>
            <a:pPr indent="0" lvl="0" marL="0" rtl="0" algn="l">
              <a:spcBef>
                <a:spcPts val="450"/>
              </a:spcBef>
              <a:spcAft>
                <a:spcPts val="0"/>
              </a:spcAft>
              <a:buNone/>
            </a:pPr>
            <a:r>
              <a:rPr b="0" lang="en" sz="1500">
                <a:solidFill>
                  <a:srgbClr val="E3B23C"/>
                </a:solidFill>
                <a:latin typeface="Montserrat Medium"/>
                <a:ea typeface="Montserrat Medium"/>
                <a:cs typeface="Montserrat Medium"/>
                <a:sym typeface="Montserrat Medium"/>
              </a:rPr>
              <a:t>Prayer Halls, Classrooms, and Community Spaces</a:t>
            </a:r>
            <a:endParaRPr b="0" sz="1500">
              <a:solidFill>
                <a:srgbClr val="E3B23C"/>
              </a:solidFill>
              <a:latin typeface="Montserrat Medium"/>
              <a:ea typeface="Montserrat Medium"/>
              <a:cs typeface="Montserrat Medium"/>
              <a:sym typeface="Montserrat Medium"/>
            </a:endParaRPr>
          </a:p>
        </p:txBody>
      </p:sp>
      <p:grpSp>
        <p:nvGrpSpPr>
          <p:cNvPr id="241" name="Google Shape;241;p22"/>
          <p:cNvGrpSpPr/>
          <p:nvPr/>
        </p:nvGrpSpPr>
        <p:grpSpPr>
          <a:xfrm>
            <a:off x="381000" y="1143000"/>
            <a:ext cx="3524400" cy="3714900"/>
            <a:chOff x="0" y="0"/>
            <a:chExt cx="3524400" cy="3714900"/>
          </a:xfrm>
        </p:grpSpPr>
        <p:sp>
          <p:nvSpPr>
            <p:cNvPr id="242" name="Google Shape;242;p22"/>
            <p:cNvSpPr/>
            <p:nvPr/>
          </p:nvSpPr>
          <p:spPr>
            <a:xfrm>
              <a:off x="0" y="0"/>
              <a:ext cx="3524400" cy="3714900"/>
            </a:xfrm>
            <a:prstGeom prst="roundRect">
              <a:avLst>
                <a:gd fmla="val 2162"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43" name="Google Shape;243;p22"/>
            <p:cNvPicPr preferRelativeResize="0"/>
            <p:nvPr/>
          </p:nvPicPr>
          <p:blipFill rotWithShape="1">
            <a:blip r:embed="rId3">
              <a:alphaModFix/>
            </a:blip>
            <a:srcRect b="0" l="0" r="0" t="0"/>
            <a:stretch/>
          </p:blipFill>
          <p:spPr>
            <a:xfrm>
              <a:off x="114300" y="114300"/>
              <a:ext cx="3295800" cy="1853700"/>
            </a:xfrm>
            <a:prstGeom prst="rect">
              <a:avLst/>
            </a:prstGeom>
            <a:noFill/>
            <a:ln>
              <a:noFill/>
            </a:ln>
          </p:spPr>
        </p:pic>
        <p:sp>
          <p:nvSpPr>
            <p:cNvPr id="244" name="Google Shape;244;p22"/>
            <p:cNvSpPr txBox="1"/>
            <p:nvPr/>
          </p:nvSpPr>
          <p:spPr>
            <a:xfrm>
              <a:off x="152400" y="2076450"/>
              <a:ext cx="32196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i="1" lang="en" sz="1050">
                  <a:solidFill>
                    <a:srgbClr val="5C6B73"/>
                  </a:solidFill>
                  <a:latin typeface="Inter"/>
                  <a:ea typeface="Inter"/>
                  <a:cs typeface="Inter"/>
                  <a:sym typeface="Inter"/>
                </a:rPr>
                <a:t>Our purpose-built facility is thoughtfully designed to accommodate the growing spiritual, educational, and social needs of our dynamic congregation.</a:t>
              </a:r>
              <a:endParaRPr b="0" i="1" sz="1050">
                <a:solidFill>
                  <a:srgbClr val="5C6B73"/>
                </a:solidFill>
                <a:latin typeface="Inter"/>
                <a:ea typeface="Inter"/>
                <a:cs typeface="Inter"/>
                <a:sym typeface="Inter"/>
              </a:endParaRPr>
            </a:p>
          </p:txBody>
        </p:sp>
      </p:grpSp>
      <p:grpSp>
        <p:nvGrpSpPr>
          <p:cNvPr id="245" name="Google Shape;245;p22"/>
          <p:cNvGrpSpPr/>
          <p:nvPr/>
        </p:nvGrpSpPr>
        <p:grpSpPr>
          <a:xfrm>
            <a:off x="4095750" y="1143000"/>
            <a:ext cx="2286000" cy="1790700"/>
            <a:chOff x="0" y="0"/>
            <a:chExt cx="2286000" cy="1790700"/>
          </a:xfrm>
        </p:grpSpPr>
        <p:sp>
          <p:nvSpPr>
            <p:cNvPr id="246" name="Google Shape;246;p22"/>
            <p:cNvSpPr/>
            <p:nvPr/>
          </p:nvSpPr>
          <p:spPr>
            <a:xfrm>
              <a:off x="0" y="0"/>
              <a:ext cx="2286000" cy="1790700"/>
            </a:xfrm>
            <a:prstGeom prst="roundRect">
              <a:avLst>
                <a:gd fmla="val 4255"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7" name="Google Shape;247;p22"/>
            <p:cNvSpPr/>
            <p:nvPr/>
          </p:nvSpPr>
          <p:spPr>
            <a:xfrm>
              <a:off x="0" y="0"/>
              <a:ext cx="38100" cy="17907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8" name="Google Shape;248;p22"/>
            <p:cNvSpPr txBox="1"/>
            <p:nvPr/>
          </p:nvSpPr>
          <p:spPr>
            <a:xfrm>
              <a:off x="152400" y="133350"/>
              <a:ext cx="20193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Main Musalla</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The architectural centerpiece features dedicated, spacious, and equally beautiful accommodations for both men and women, ensuring a serene environment for contemplation and worship.</a:t>
              </a:r>
              <a:endParaRPr b="0" sz="1050">
                <a:solidFill>
                  <a:srgbClr val="1E2D2F"/>
                </a:solidFill>
                <a:latin typeface="Inter"/>
                <a:ea typeface="Inter"/>
                <a:cs typeface="Inter"/>
                <a:sym typeface="Inter"/>
              </a:endParaRPr>
            </a:p>
          </p:txBody>
        </p:sp>
      </p:grpSp>
      <p:grpSp>
        <p:nvGrpSpPr>
          <p:cNvPr id="249" name="Google Shape;249;p22"/>
          <p:cNvGrpSpPr/>
          <p:nvPr/>
        </p:nvGrpSpPr>
        <p:grpSpPr>
          <a:xfrm>
            <a:off x="6477000" y="1143000"/>
            <a:ext cx="2286000" cy="1790700"/>
            <a:chOff x="0" y="0"/>
            <a:chExt cx="2286000" cy="1790700"/>
          </a:xfrm>
        </p:grpSpPr>
        <p:sp>
          <p:nvSpPr>
            <p:cNvPr id="250" name="Google Shape;250;p22"/>
            <p:cNvSpPr/>
            <p:nvPr/>
          </p:nvSpPr>
          <p:spPr>
            <a:xfrm>
              <a:off x="0" y="0"/>
              <a:ext cx="2286000" cy="1790700"/>
            </a:xfrm>
            <a:prstGeom prst="roundRect">
              <a:avLst>
                <a:gd fmla="val 4255"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1" name="Google Shape;251;p22"/>
            <p:cNvSpPr/>
            <p:nvPr/>
          </p:nvSpPr>
          <p:spPr>
            <a:xfrm>
              <a:off x="0" y="0"/>
              <a:ext cx="38100" cy="17907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 name="Google Shape;252;p22"/>
            <p:cNvSpPr txBox="1"/>
            <p:nvPr/>
          </p:nvSpPr>
          <p:spPr>
            <a:xfrm>
              <a:off x="152400" y="133350"/>
              <a:ext cx="20193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Classrooms &amp; Library</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Equipped with state-of-the-art digital learning tools supporting modern pedagogy. A specialized Islamic library provides access to classical texts and contemporary literature.</a:t>
              </a:r>
              <a:endParaRPr b="0" sz="1050">
                <a:solidFill>
                  <a:srgbClr val="1E2D2F"/>
                </a:solidFill>
                <a:latin typeface="Inter"/>
                <a:ea typeface="Inter"/>
                <a:cs typeface="Inter"/>
                <a:sym typeface="Inter"/>
              </a:endParaRPr>
            </a:p>
          </p:txBody>
        </p:sp>
      </p:grpSp>
      <p:grpSp>
        <p:nvGrpSpPr>
          <p:cNvPr id="253" name="Google Shape;253;p22"/>
          <p:cNvGrpSpPr/>
          <p:nvPr/>
        </p:nvGrpSpPr>
        <p:grpSpPr>
          <a:xfrm>
            <a:off x="4095750" y="3067050"/>
            <a:ext cx="2286000" cy="1790700"/>
            <a:chOff x="0" y="0"/>
            <a:chExt cx="2286000" cy="1790700"/>
          </a:xfrm>
        </p:grpSpPr>
        <p:sp>
          <p:nvSpPr>
            <p:cNvPr id="254" name="Google Shape;254;p22"/>
            <p:cNvSpPr/>
            <p:nvPr/>
          </p:nvSpPr>
          <p:spPr>
            <a:xfrm>
              <a:off x="0" y="0"/>
              <a:ext cx="2286000" cy="1790700"/>
            </a:xfrm>
            <a:prstGeom prst="roundRect">
              <a:avLst>
                <a:gd fmla="val 4255"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5" name="Google Shape;255;p22"/>
            <p:cNvSpPr/>
            <p:nvPr/>
          </p:nvSpPr>
          <p:spPr>
            <a:xfrm>
              <a:off x="0" y="0"/>
              <a:ext cx="38100" cy="17907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6" name="Google Shape;256;p22"/>
            <p:cNvSpPr txBox="1"/>
            <p:nvPr/>
          </p:nvSpPr>
          <p:spPr>
            <a:xfrm>
              <a:off x="152400" y="133350"/>
              <a:ext cx="20193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Banquet Hall</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A versatile community infrastructure utilized for hosting community dinners, weddings (Nikah ceremonies), and large educational seminars to foster strong social bonding.</a:t>
              </a:r>
              <a:endParaRPr b="0" sz="1050">
                <a:solidFill>
                  <a:srgbClr val="1E2D2F"/>
                </a:solidFill>
                <a:latin typeface="Inter"/>
                <a:ea typeface="Inter"/>
                <a:cs typeface="Inter"/>
                <a:sym typeface="Inter"/>
              </a:endParaRPr>
            </a:p>
          </p:txBody>
        </p:sp>
      </p:grpSp>
      <p:grpSp>
        <p:nvGrpSpPr>
          <p:cNvPr id="257" name="Google Shape;257;p22"/>
          <p:cNvGrpSpPr/>
          <p:nvPr/>
        </p:nvGrpSpPr>
        <p:grpSpPr>
          <a:xfrm>
            <a:off x="6477000" y="3067050"/>
            <a:ext cx="2286000" cy="1790700"/>
            <a:chOff x="0" y="0"/>
            <a:chExt cx="2286000" cy="1790700"/>
          </a:xfrm>
        </p:grpSpPr>
        <p:sp>
          <p:nvSpPr>
            <p:cNvPr id="258" name="Google Shape;258;p22"/>
            <p:cNvSpPr/>
            <p:nvPr/>
          </p:nvSpPr>
          <p:spPr>
            <a:xfrm>
              <a:off x="0" y="0"/>
              <a:ext cx="2286000" cy="1790700"/>
            </a:xfrm>
            <a:prstGeom prst="roundRect">
              <a:avLst>
                <a:gd fmla="val 4255"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9" name="Google Shape;259;p22"/>
            <p:cNvSpPr/>
            <p:nvPr/>
          </p:nvSpPr>
          <p:spPr>
            <a:xfrm>
              <a:off x="0" y="0"/>
              <a:ext cx="38100" cy="17907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 name="Google Shape;260;p22"/>
            <p:cNvSpPr txBox="1"/>
            <p:nvPr/>
          </p:nvSpPr>
          <p:spPr>
            <a:xfrm>
              <a:off x="152400" y="133350"/>
              <a:ext cx="2019300" cy="1524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300">
                  <a:solidFill>
                    <a:srgbClr val="0F4C5C"/>
                  </a:solidFill>
                  <a:latin typeface="Montserrat SemiBold"/>
                  <a:ea typeface="Montserrat SemiBold"/>
                  <a:cs typeface="Montserrat SemiBold"/>
                  <a:sym typeface="Montserrat SemiBold"/>
                </a:rPr>
                <a:t>Youth Lounge &amp; Gym</a:t>
              </a:r>
              <a:endParaRPr b="0" sz="1300">
                <a:solidFill>
                  <a:srgbClr val="0F4C5C"/>
                </a:solidFill>
                <a:latin typeface="Montserrat SemiBold"/>
                <a:ea typeface="Montserrat SemiBold"/>
                <a:cs typeface="Montserrat SemiBold"/>
                <a:sym typeface="Montserrat SemiBold"/>
              </a:endParaRPr>
            </a:p>
            <a:p>
              <a:pPr indent="0" lvl="0" marL="0" rtl="0" algn="l">
                <a:spcBef>
                  <a:spcPts val="300"/>
                </a:spcBef>
                <a:spcAft>
                  <a:spcPts val="0"/>
                </a:spcAft>
                <a:buNone/>
              </a:pPr>
              <a:r>
                <a:rPr b="0" lang="en" sz="1050">
                  <a:solidFill>
                    <a:srgbClr val="1E2D2F"/>
                  </a:solidFill>
                  <a:latin typeface="Inter"/>
                  <a:ea typeface="Inter"/>
                  <a:cs typeface="Inter"/>
                  <a:sym typeface="Inter"/>
                </a:rPr>
                <a:t>Incorporates a dedicated youth lounge and gymnasium space, offering younger community members a safe, halal environment for healthy recreation and socialization.</a:t>
              </a:r>
              <a:endParaRPr b="0" sz="1050">
                <a:solidFill>
                  <a:srgbClr val="1E2D2F"/>
                </a:solidFill>
                <a:latin typeface="Inter"/>
                <a:ea typeface="Inter"/>
                <a:cs typeface="Inter"/>
                <a:sym typeface="Inte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3"/>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66" name="Google Shape;266;p23"/>
          <p:cNvGrpSpPr/>
          <p:nvPr/>
        </p:nvGrpSpPr>
        <p:grpSpPr>
          <a:xfrm>
            <a:off x="6762750" y="266700"/>
            <a:ext cx="2000250" cy="400050"/>
            <a:chOff x="0" y="0"/>
            <a:chExt cx="2000250" cy="400050"/>
          </a:xfrm>
        </p:grpSpPr>
        <p:sp>
          <p:nvSpPr>
            <p:cNvPr id="267" name="Google Shape;267;p23"/>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8" name="Google Shape;268;p23"/>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 name="Google Shape;269;p23"/>
            <p:cNvSpPr txBox="1"/>
            <p:nvPr/>
          </p:nvSpPr>
          <p:spPr>
            <a:xfrm>
              <a:off x="476250" y="19050"/>
              <a:ext cx="1524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400">
                  <a:solidFill>
                    <a:srgbClr val="0F4C5C"/>
                  </a:solidFill>
                  <a:latin typeface="Montserrat"/>
                  <a:ea typeface="Montserrat"/>
                  <a:cs typeface="Montserrat"/>
                  <a:sym typeface="Montserrat"/>
                </a:rPr>
                <a:t>AL-SUFFAH</a:t>
              </a:r>
              <a:endParaRPr b="1" sz="1400">
                <a:solidFill>
                  <a:srgbClr val="0F4C5C"/>
                </a:solidFill>
                <a:latin typeface="Montserrat"/>
                <a:ea typeface="Montserrat"/>
                <a:cs typeface="Montserrat"/>
                <a:sym typeface="Montserrat"/>
              </a:endParaRPr>
            </a:p>
          </p:txBody>
        </p:sp>
      </p:grpSp>
      <p:sp>
        <p:nvSpPr>
          <p:cNvPr id="270" name="Google Shape;270;p23"/>
          <p:cNvSpPr txBox="1"/>
          <p:nvPr/>
        </p:nvSpPr>
        <p:spPr>
          <a:xfrm>
            <a:off x="381000" y="238125"/>
            <a:ext cx="61914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5">
                <a:solidFill>
                  <a:srgbClr val="0F4C5C"/>
                </a:solidFill>
                <a:latin typeface="Montserrat"/>
                <a:ea typeface="Montserrat"/>
                <a:cs typeface="Montserrat"/>
                <a:sym typeface="Montserrat"/>
              </a:rPr>
              <a:t>Fundraising &amp; Financial Sustainability</a:t>
            </a:r>
            <a:endParaRPr b="1" sz="2405">
              <a:solidFill>
                <a:srgbClr val="0F4C5C"/>
              </a:solidFill>
              <a:latin typeface="Montserrat"/>
              <a:ea typeface="Montserrat"/>
              <a:cs typeface="Montserrat"/>
              <a:sym typeface="Montserrat"/>
            </a:endParaRPr>
          </a:p>
          <a:p>
            <a:pPr indent="0" lvl="0" marL="0" rtl="0" algn="l">
              <a:spcBef>
                <a:spcPts val="300"/>
              </a:spcBef>
              <a:spcAft>
                <a:spcPts val="0"/>
              </a:spcAft>
              <a:buNone/>
            </a:pPr>
            <a:r>
              <a:rPr b="0" lang="en" sz="1295">
                <a:solidFill>
                  <a:srgbClr val="E3B23C"/>
                </a:solidFill>
                <a:latin typeface="Montserrat Medium"/>
                <a:ea typeface="Montserrat Medium"/>
                <a:cs typeface="Montserrat Medium"/>
                <a:sym typeface="Montserrat Medium"/>
              </a:rPr>
              <a:t>Supporting Our Operations &amp; Community Growth</a:t>
            </a:r>
            <a:endParaRPr b="0" sz="1295">
              <a:solidFill>
                <a:srgbClr val="E3B23C"/>
              </a:solidFill>
              <a:latin typeface="Montserrat Medium"/>
              <a:ea typeface="Montserrat Medium"/>
              <a:cs typeface="Montserrat Medium"/>
              <a:sym typeface="Montserrat Medium"/>
            </a:endParaRPr>
          </a:p>
        </p:txBody>
      </p:sp>
      <p:sp>
        <p:nvSpPr>
          <p:cNvPr id="271" name="Google Shape;271;p23"/>
          <p:cNvSpPr/>
          <p:nvPr/>
        </p:nvSpPr>
        <p:spPr>
          <a:xfrm>
            <a:off x="381000" y="1047750"/>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72" name="Google Shape;272;p23"/>
          <p:cNvGrpSpPr/>
          <p:nvPr/>
        </p:nvGrpSpPr>
        <p:grpSpPr>
          <a:xfrm>
            <a:off x="381000" y="1200150"/>
            <a:ext cx="8382000" cy="609600"/>
            <a:chOff x="0" y="0"/>
            <a:chExt cx="8382000" cy="609600"/>
          </a:xfrm>
        </p:grpSpPr>
        <p:sp>
          <p:nvSpPr>
            <p:cNvPr id="273" name="Google Shape;273;p23"/>
            <p:cNvSpPr/>
            <p:nvPr/>
          </p:nvSpPr>
          <p:spPr>
            <a:xfrm>
              <a:off x="0" y="0"/>
              <a:ext cx="8382000" cy="609600"/>
            </a:xfrm>
            <a:prstGeom prst="roundRect">
              <a:avLst>
                <a:gd fmla="val 125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4" name="Google Shape;274;p23"/>
            <p:cNvSpPr/>
            <p:nvPr/>
          </p:nvSpPr>
          <p:spPr>
            <a:xfrm>
              <a:off x="0" y="0"/>
              <a:ext cx="57300" cy="6096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 name="Google Shape;275;p23"/>
            <p:cNvSpPr txBox="1"/>
            <p:nvPr/>
          </p:nvSpPr>
          <p:spPr>
            <a:xfrm>
              <a:off x="190500" y="0"/>
              <a:ext cx="8039100" cy="609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100">
                  <a:solidFill>
                    <a:srgbClr val="E3B23C"/>
                  </a:solidFill>
                  <a:latin typeface="Inter"/>
                  <a:ea typeface="Inter"/>
                  <a:cs typeface="Inter"/>
                  <a:sym typeface="Inter"/>
                </a:rPr>
                <a:t>Operational Needs:</a:t>
              </a:r>
              <a:r>
                <a:rPr b="0" lang="en" sz="1100">
                  <a:solidFill>
                    <a:srgbClr val="F7F9FA"/>
                  </a:solidFill>
                  <a:latin typeface="Inter"/>
                  <a:ea typeface="Inter"/>
                  <a:cs typeface="Inter"/>
                  <a:sym typeface="Inter"/>
                </a:rPr>
                <a:t> Daily operations, facility maintenance, utilities, and fair compensation for dedicated Imams, teachers, and staff rely entirely on the generous, sustained financial support of our congregation.</a:t>
              </a:r>
              <a:endParaRPr b="0" sz="1100">
                <a:solidFill>
                  <a:srgbClr val="F7F9FA"/>
                </a:solidFill>
                <a:latin typeface="Inter"/>
                <a:ea typeface="Inter"/>
                <a:cs typeface="Inter"/>
                <a:sym typeface="Inter"/>
              </a:endParaRPr>
            </a:p>
          </p:txBody>
        </p:sp>
      </p:grpSp>
      <p:grpSp>
        <p:nvGrpSpPr>
          <p:cNvPr id="276" name="Google Shape;276;p23"/>
          <p:cNvGrpSpPr/>
          <p:nvPr/>
        </p:nvGrpSpPr>
        <p:grpSpPr>
          <a:xfrm>
            <a:off x="381000" y="1943100"/>
            <a:ext cx="1981200" cy="2857500"/>
            <a:chOff x="0" y="0"/>
            <a:chExt cx="1981200" cy="2857500"/>
          </a:xfrm>
        </p:grpSpPr>
        <p:sp>
          <p:nvSpPr>
            <p:cNvPr id="277" name="Google Shape;277;p23"/>
            <p:cNvSpPr/>
            <p:nvPr/>
          </p:nvSpPr>
          <p:spPr>
            <a:xfrm>
              <a:off x="0" y="0"/>
              <a:ext cx="1981200" cy="2857500"/>
            </a:xfrm>
            <a:prstGeom prst="roundRect">
              <a:avLst>
                <a:gd fmla="val 3846"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8" name="Google Shape;278;p23"/>
            <p:cNvSpPr/>
            <p:nvPr/>
          </p:nvSpPr>
          <p:spPr>
            <a:xfrm>
              <a:off x="0" y="0"/>
              <a:ext cx="1981200" cy="573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9" name="Google Shape;279;p23"/>
            <p:cNvSpPr txBox="1"/>
            <p:nvPr/>
          </p:nvSpPr>
          <p:spPr>
            <a:xfrm>
              <a:off x="152400" y="190500"/>
              <a:ext cx="1676400" cy="2514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E3B23C"/>
                  </a:solidFill>
                  <a:latin typeface="Montserrat"/>
                  <a:ea typeface="Montserrat"/>
                  <a:cs typeface="Montserrat"/>
                  <a:sym typeface="Montserrat"/>
                </a:rPr>
                <a:t>01</a:t>
              </a:r>
              <a:endParaRPr b="1" sz="1600">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0F4C5C"/>
                  </a:solidFill>
                  <a:latin typeface="Montserrat SemiBold"/>
                  <a:ea typeface="Montserrat SemiBold"/>
                  <a:cs typeface="Montserrat SemiBold"/>
                  <a:sym typeface="Montserrat SemiBold"/>
                </a:rPr>
                <a:t>Recurring Donors</a:t>
              </a:r>
              <a:endParaRPr b="0" sz="14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00">
                  <a:solidFill>
                    <a:srgbClr val="5E8C61"/>
                  </a:solidFill>
                  <a:latin typeface="Inter SemiBold"/>
                  <a:ea typeface="Inter SemiBold"/>
                  <a:cs typeface="Inter SemiBold"/>
                  <a:sym typeface="Inter SemiBold"/>
                </a:rPr>
                <a:t>Core Operations</a:t>
              </a:r>
              <a:endParaRPr b="0" sz="900">
                <a:solidFill>
                  <a:srgbClr val="5E8C61"/>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Our most critical initiative. Provides the predictable monthly revenue stream necessary to maintain daily operations and ongoing institute stability.</a:t>
              </a:r>
              <a:endParaRPr b="0" sz="1100">
                <a:solidFill>
                  <a:srgbClr val="1E2D2F"/>
                </a:solidFill>
                <a:latin typeface="Inter"/>
                <a:ea typeface="Inter"/>
                <a:cs typeface="Inter"/>
                <a:sym typeface="Inter"/>
              </a:endParaRPr>
            </a:p>
          </p:txBody>
        </p:sp>
      </p:grpSp>
      <p:grpSp>
        <p:nvGrpSpPr>
          <p:cNvPr id="280" name="Google Shape;280;p23"/>
          <p:cNvGrpSpPr/>
          <p:nvPr/>
        </p:nvGrpSpPr>
        <p:grpSpPr>
          <a:xfrm>
            <a:off x="2514600" y="1943100"/>
            <a:ext cx="1981200" cy="2857500"/>
            <a:chOff x="0" y="0"/>
            <a:chExt cx="1981200" cy="2857500"/>
          </a:xfrm>
        </p:grpSpPr>
        <p:sp>
          <p:nvSpPr>
            <p:cNvPr id="281" name="Google Shape;281;p23"/>
            <p:cNvSpPr/>
            <p:nvPr/>
          </p:nvSpPr>
          <p:spPr>
            <a:xfrm>
              <a:off x="0" y="0"/>
              <a:ext cx="1981200" cy="2857500"/>
            </a:xfrm>
            <a:prstGeom prst="roundRect">
              <a:avLst>
                <a:gd fmla="val 3846"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 name="Google Shape;282;p23"/>
            <p:cNvSpPr/>
            <p:nvPr/>
          </p:nvSpPr>
          <p:spPr>
            <a:xfrm>
              <a:off x="0" y="0"/>
              <a:ext cx="1981200" cy="573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3" name="Google Shape;283;p23"/>
            <p:cNvSpPr txBox="1"/>
            <p:nvPr/>
          </p:nvSpPr>
          <p:spPr>
            <a:xfrm>
              <a:off x="152400" y="190500"/>
              <a:ext cx="1676400" cy="2514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E3B23C"/>
                  </a:solidFill>
                  <a:latin typeface="Montserrat"/>
                  <a:ea typeface="Montserrat"/>
                  <a:cs typeface="Montserrat"/>
                  <a:sym typeface="Montserrat"/>
                </a:rPr>
                <a:t>02</a:t>
              </a:r>
              <a:endParaRPr b="1" sz="1600">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0F4C5C"/>
                  </a:solidFill>
                  <a:latin typeface="Montserrat SemiBold"/>
                  <a:ea typeface="Montserrat SemiBold"/>
                  <a:cs typeface="Montserrat SemiBold"/>
                  <a:sym typeface="Montserrat SemiBold"/>
                </a:rPr>
                <a:t>Ramadan Drive</a:t>
              </a:r>
              <a:endParaRPr b="0" sz="14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00">
                  <a:solidFill>
                    <a:srgbClr val="5E8C61"/>
                  </a:solidFill>
                  <a:latin typeface="Inter SemiBold"/>
                  <a:ea typeface="Inter SemiBold"/>
                  <a:cs typeface="Inter SemiBold"/>
                  <a:sym typeface="Inter SemiBold"/>
                </a:rPr>
                <a:t>Capital Projects</a:t>
              </a:r>
              <a:endParaRPr b="0" sz="900">
                <a:solidFill>
                  <a:srgbClr val="5E8C61"/>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An annual major fundraising drive dedicated to funding expansive capital projects, facility improvements, and major infrastructure upgrades.</a:t>
              </a:r>
              <a:endParaRPr b="0" sz="1100">
                <a:solidFill>
                  <a:srgbClr val="1E2D2F"/>
                </a:solidFill>
                <a:latin typeface="Inter"/>
                <a:ea typeface="Inter"/>
                <a:cs typeface="Inter"/>
                <a:sym typeface="Inter"/>
              </a:endParaRPr>
            </a:p>
          </p:txBody>
        </p:sp>
      </p:grpSp>
      <p:grpSp>
        <p:nvGrpSpPr>
          <p:cNvPr id="284" name="Google Shape;284;p23"/>
          <p:cNvGrpSpPr/>
          <p:nvPr/>
        </p:nvGrpSpPr>
        <p:grpSpPr>
          <a:xfrm>
            <a:off x="4648200" y="1943100"/>
            <a:ext cx="1981200" cy="2857500"/>
            <a:chOff x="0" y="0"/>
            <a:chExt cx="1981200" cy="2857500"/>
          </a:xfrm>
        </p:grpSpPr>
        <p:sp>
          <p:nvSpPr>
            <p:cNvPr id="285" name="Google Shape;285;p23"/>
            <p:cNvSpPr/>
            <p:nvPr/>
          </p:nvSpPr>
          <p:spPr>
            <a:xfrm>
              <a:off x="0" y="0"/>
              <a:ext cx="1981200" cy="2857500"/>
            </a:xfrm>
            <a:prstGeom prst="roundRect">
              <a:avLst>
                <a:gd fmla="val 3846"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6" name="Google Shape;286;p23"/>
            <p:cNvSpPr/>
            <p:nvPr/>
          </p:nvSpPr>
          <p:spPr>
            <a:xfrm>
              <a:off x="0" y="0"/>
              <a:ext cx="1981200" cy="57300"/>
            </a:xfrm>
            <a:prstGeom prst="roundRect">
              <a:avLst>
                <a:gd fmla="val 5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 name="Google Shape;287;p23"/>
            <p:cNvSpPr txBox="1"/>
            <p:nvPr/>
          </p:nvSpPr>
          <p:spPr>
            <a:xfrm>
              <a:off x="152400" y="190500"/>
              <a:ext cx="1676400" cy="2514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E3B23C"/>
                  </a:solidFill>
                  <a:latin typeface="Montserrat"/>
                  <a:ea typeface="Montserrat"/>
                  <a:cs typeface="Montserrat"/>
                  <a:sym typeface="Montserrat"/>
                </a:rPr>
                <a:t>03</a:t>
              </a:r>
              <a:endParaRPr b="1" sz="1600">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0F4C5C"/>
                  </a:solidFill>
                  <a:latin typeface="Montserrat SemiBold"/>
                  <a:ea typeface="Montserrat SemiBold"/>
                  <a:cs typeface="Montserrat SemiBold"/>
                  <a:sym typeface="Montserrat SemiBold"/>
                </a:rPr>
                <a:t>Waqf Endowment</a:t>
              </a:r>
              <a:endParaRPr b="0" sz="14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00">
                  <a:solidFill>
                    <a:srgbClr val="5E8C61"/>
                  </a:solidFill>
                  <a:latin typeface="Inter SemiBold"/>
                  <a:ea typeface="Inter SemiBold"/>
                  <a:cs typeface="Inter SemiBold"/>
                  <a:sym typeface="Inter SemiBold"/>
                </a:rPr>
                <a:t>Self-Sustaining</a:t>
              </a:r>
              <a:endParaRPr b="0" sz="900">
                <a:solidFill>
                  <a:srgbClr val="5E8C61"/>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Actively developing an endowment by investing in commercial properties to generate long-term, self-sustaining revenue for the mosque.</a:t>
              </a:r>
              <a:endParaRPr b="0" sz="1100">
                <a:solidFill>
                  <a:srgbClr val="1E2D2F"/>
                </a:solidFill>
                <a:latin typeface="Inter"/>
                <a:ea typeface="Inter"/>
                <a:cs typeface="Inter"/>
                <a:sym typeface="Inter"/>
              </a:endParaRPr>
            </a:p>
          </p:txBody>
        </p:sp>
      </p:grpSp>
      <p:grpSp>
        <p:nvGrpSpPr>
          <p:cNvPr id="288" name="Google Shape;288;p23"/>
          <p:cNvGrpSpPr/>
          <p:nvPr/>
        </p:nvGrpSpPr>
        <p:grpSpPr>
          <a:xfrm>
            <a:off x="6781800" y="1943100"/>
            <a:ext cx="1981200" cy="2857500"/>
            <a:chOff x="0" y="0"/>
            <a:chExt cx="1981200" cy="2857500"/>
          </a:xfrm>
        </p:grpSpPr>
        <p:sp>
          <p:nvSpPr>
            <p:cNvPr id="289" name="Google Shape;289;p23"/>
            <p:cNvSpPr/>
            <p:nvPr/>
          </p:nvSpPr>
          <p:spPr>
            <a:xfrm>
              <a:off x="0" y="0"/>
              <a:ext cx="1981200" cy="2857500"/>
            </a:xfrm>
            <a:prstGeom prst="roundRect">
              <a:avLst>
                <a:gd fmla="val 3846"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0" name="Google Shape;290;p23"/>
            <p:cNvSpPr/>
            <p:nvPr/>
          </p:nvSpPr>
          <p:spPr>
            <a:xfrm>
              <a:off x="0" y="0"/>
              <a:ext cx="1981200" cy="573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1" name="Google Shape;291;p23"/>
            <p:cNvSpPr txBox="1"/>
            <p:nvPr/>
          </p:nvSpPr>
          <p:spPr>
            <a:xfrm>
              <a:off x="152400" y="190500"/>
              <a:ext cx="1676400" cy="2514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E3B23C"/>
                  </a:solidFill>
                  <a:latin typeface="Montserrat"/>
                  <a:ea typeface="Montserrat"/>
                  <a:cs typeface="Montserrat"/>
                  <a:sym typeface="Montserrat"/>
                </a:rPr>
                <a:t>04</a:t>
              </a:r>
              <a:endParaRPr b="1" sz="1600">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0F4C5C"/>
                  </a:solidFill>
                  <a:latin typeface="Montserrat SemiBold"/>
                  <a:ea typeface="Montserrat SemiBold"/>
                  <a:cs typeface="Montserrat SemiBold"/>
                  <a:sym typeface="Montserrat SemiBold"/>
                </a:rPr>
                <a:t>Transparency</a:t>
              </a:r>
              <a:endParaRPr b="0" sz="1400">
                <a:solidFill>
                  <a:srgbClr val="0F4C5C"/>
                </a:solidFill>
                <a:latin typeface="Montserrat SemiBold"/>
                <a:ea typeface="Montserrat SemiBold"/>
                <a:cs typeface="Montserrat SemiBold"/>
                <a:sym typeface="Montserrat SemiBold"/>
              </a:endParaRPr>
            </a:p>
            <a:p>
              <a:pPr indent="0" lvl="0" marL="0" rtl="0" algn="l">
                <a:spcBef>
                  <a:spcPts val="450"/>
                </a:spcBef>
                <a:spcAft>
                  <a:spcPts val="0"/>
                </a:spcAft>
                <a:buNone/>
              </a:pPr>
              <a:r>
                <a:rPr b="0" lang="en" sz="900">
                  <a:solidFill>
                    <a:srgbClr val="5E8C61"/>
                  </a:solidFill>
                  <a:latin typeface="Inter SemiBold"/>
                  <a:ea typeface="Inter SemiBold"/>
                  <a:cs typeface="Inter SemiBold"/>
                  <a:sym typeface="Inter SemiBold"/>
                </a:rPr>
                <a:t>Sadaqah Jariyah</a:t>
              </a:r>
              <a:endParaRPr b="0" sz="900">
                <a:solidFill>
                  <a:srgbClr val="5E8C61"/>
                </a:solidFill>
                <a:latin typeface="Inter SemiBold"/>
                <a:ea typeface="Inter SemiBold"/>
                <a:cs typeface="Inter SemiBold"/>
                <a:sym typeface="Inter SemiBold"/>
              </a:endParaRPr>
            </a:p>
            <a:p>
              <a:pPr indent="0" lvl="0" marL="0" rtl="0" algn="l">
                <a:spcBef>
                  <a:spcPts val="750"/>
                </a:spcBef>
                <a:spcAft>
                  <a:spcPts val="0"/>
                </a:spcAft>
                <a:buNone/>
              </a:pPr>
              <a:r>
                <a:rPr b="0" lang="en" sz="1100">
                  <a:solidFill>
                    <a:srgbClr val="1E2D2F"/>
                  </a:solidFill>
                  <a:latin typeface="Inter"/>
                  <a:ea typeface="Inter"/>
                  <a:cs typeface="Inter"/>
                  <a:sym typeface="Inter"/>
                </a:rPr>
                <a:t>Strict financial accountability with regular reports. Supporting the house of Allah offers continuous charity with eternal rewards.</a:t>
              </a:r>
              <a:endParaRPr b="0" sz="1100">
                <a:solidFill>
                  <a:srgbClr val="1E2D2F"/>
                </a:solidFill>
                <a:latin typeface="Inter"/>
                <a:ea typeface="Inter"/>
                <a:cs typeface="Inter"/>
                <a:sym typeface="Inte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4"/>
          <p:cNvSpPr/>
          <p:nvPr/>
        </p:nvSpPr>
        <p:spPr>
          <a:xfrm>
            <a:off x="0" y="0"/>
            <a:ext cx="9144000" cy="5143500"/>
          </a:xfrm>
          <a:prstGeom prst="rect">
            <a:avLst/>
          </a:prstGeom>
          <a:solidFill>
            <a:srgbClr val="F7F9FA"/>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97" name="Google Shape;297;p24"/>
          <p:cNvGrpSpPr/>
          <p:nvPr/>
        </p:nvGrpSpPr>
        <p:grpSpPr>
          <a:xfrm>
            <a:off x="6858000" y="238125"/>
            <a:ext cx="2000250" cy="400050"/>
            <a:chOff x="0" y="0"/>
            <a:chExt cx="2000250" cy="400050"/>
          </a:xfrm>
        </p:grpSpPr>
        <p:sp>
          <p:nvSpPr>
            <p:cNvPr id="298" name="Google Shape;298;p24"/>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0F4C5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99" name="Google Shape;299;p24"/>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0" name="Google Shape;300;p24"/>
            <p:cNvSpPr txBox="1"/>
            <p:nvPr/>
          </p:nvSpPr>
          <p:spPr>
            <a:xfrm>
              <a:off x="476250" y="19050"/>
              <a:ext cx="1524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400">
                  <a:solidFill>
                    <a:srgbClr val="0F4C5C"/>
                  </a:solidFill>
                  <a:latin typeface="Montserrat"/>
                  <a:ea typeface="Montserrat"/>
                  <a:cs typeface="Montserrat"/>
                  <a:sym typeface="Montserrat"/>
                </a:rPr>
                <a:t>AL-SUFFAH</a:t>
              </a:r>
              <a:endParaRPr b="1" sz="1400">
                <a:solidFill>
                  <a:srgbClr val="0F4C5C"/>
                </a:solidFill>
                <a:latin typeface="Montserrat"/>
                <a:ea typeface="Montserrat"/>
                <a:cs typeface="Montserrat"/>
                <a:sym typeface="Montserrat"/>
              </a:endParaRPr>
            </a:p>
          </p:txBody>
        </p:sp>
      </p:grpSp>
      <p:sp>
        <p:nvSpPr>
          <p:cNvPr id="301" name="Google Shape;301;p24"/>
          <p:cNvSpPr/>
          <p:nvPr/>
        </p:nvSpPr>
        <p:spPr>
          <a:xfrm>
            <a:off x="381000" y="1000125"/>
            <a:ext cx="571500" cy="381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2" name="Google Shape;302;p24"/>
          <p:cNvSpPr txBox="1"/>
          <p:nvPr/>
        </p:nvSpPr>
        <p:spPr>
          <a:xfrm>
            <a:off x="381000" y="238125"/>
            <a:ext cx="6286500" cy="714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0F4C5C"/>
                </a:solidFill>
                <a:latin typeface="Montserrat"/>
                <a:ea typeface="Montserrat"/>
                <a:cs typeface="Montserrat"/>
                <a:sym typeface="Montserrat"/>
              </a:rPr>
              <a:t>Future Vision &amp; Expansion Projects</a:t>
            </a:r>
            <a:endParaRPr b="1" sz="2400">
              <a:solidFill>
                <a:srgbClr val="0F4C5C"/>
              </a:solidFill>
              <a:latin typeface="Montserrat"/>
              <a:ea typeface="Montserrat"/>
              <a:cs typeface="Montserrat"/>
              <a:sym typeface="Montserrat"/>
            </a:endParaRPr>
          </a:p>
          <a:p>
            <a:pPr indent="0" lvl="0" marL="0" rtl="0" algn="l">
              <a:spcBef>
                <a:spcPts val="300"/>
              </a:spcBef>
              <a:spcAft>
                <a:spcPts val="0"/>
              </a:spcAft>
              <a:buNone/>
            </a:pPr>
            <a:r>
              <a:rPr b="0" lang="en" sz="1400">
                <a:solidFill>
                  <a:srgbClr val="E3B23C"/>
                </a:solidFill>
                <a:latin typeface="Montserrat Medium"/>
                <a:ea typeface="Montserrat Medium"/>
                <a:cs typeface="Montserrat Medium"/>
                <a:sym typeface="Montserrat Medium"/>
              </a:rPr>
              <a:t>Building for Future Generations</a:t>
            </a:r>
            <a:endParaRPr b="0" sz="1400">
              <a:solidFill>
                <a:srgbClr val="E3B23C"/>
              </a:solidFill>
              <a:latin typeface="Montserrat Medium"/>
              <a:ea typeface="Montserrat Medium"/>
              <a:cs typeface="Montserrat Medium"/>
              <a:sym typeface="Montserrat Medium"/>
            </a:endParaRPr>
          </a:p>
        </p:txBody>
      </p:sp>
      <p:sp>
        <p:nvSpPr>
          <p:cNvPr id="303" name="Google Shape;303;p24"/>
          <p:cNvSpPr txBox="1"/>
          <p:nvPr/>
        </p:nvSpPr>
        <p:spPr>
          <a:xfrm>
            <a:off x="381000" y="1162050"/>
            <a:ext cx="40959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71">
                <a:solidFill>
                  <a:srgbClr val="5C6B73"/>
                </a:solidFill>
                <a:latin typeface="Inter"/>
                <a:ea typeface="Inter"/>
                <a:cs typeface="Inter"/>
                <a:sym typeface="Inter"/>
              </a:rPr>
              <a:t>As our community experiences rapid demographic growth, Phase 2 expansion strategically plans physical and programmatic projects to adequately serve the next generation of Muslims.</a:t>
            </a:r>
            <a:endParaRPr b="0" sz="971">
              <a:solidFill>
                <a:srgbClr val="5C6B73"/>
              </a:solidFill>
              <a:latin typeface="Inter"/>
              <a:ea typeface="Inter"/>
              <a:cs typeface="Inter"/>
              <a:sym typeface="Inter"/>
            </a:endParaRPr>
          </a:p>
        </p:txBody>
      </p:sp>
      <p:grpSp>
        <p:nvGrpSpPr>
          <p:cNvPr id="304" name="Google Shape;304;p24"/>
          <p:cNvGrpSpPr/>
          <p:nvPr/>
        </p:nvGrpSpPr>
        <p:grpSpPr>
          <a:xfrm>
            <a:off x="381000" y="1857375"/>
            <a:ext cx="4095900" cy="781200"/>
            <a:chOff x="381000" y="1857375"/>
            <a:chExt cx="4095900" cy="781200"/>
          </a:xfrm>
        </p:grpSpPr>
        <p:sp>
          <p:nvSpPr>
            <p:cNvPr id="305" name="Google Shape;305;p24"/>
            <p:cNvSpPr/>
            <p:nvPr/>
          </p:nvSpPr>
          <p:spPr>
            <a:xfrm>
              <a:off x="381000" y="1857375"/>
              <a:ext cx="4095900" cy="781200"/>
            </a:xfrm>
            <a:prstGeom prst="roundRect">
              <a:avLst>
                <a:gd fmla="val 73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6" name="Google Shape;306;p24"/>
            <p:cNvSpPr/>
            <p:nvPr/>
          </p:nvSpPr>
          <p:spPr>
            <a:xfrm>
              <a:off x="381000" y="1857375"/>
              <a:ext cx="47700" cy="781200"/>
            </a:xfrm>
            <a:prstGeom prst="roundRect">
              <a:avLst>
                <a:gd fmla="val 40000"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07" name="Google Shape;307;p24"/>
            <p:cNvSpPr txBox="1"/>
            <p:nvPr/>
          </p:nvSpPr>
          <p:spPr>
            <a:xfrm>
              <a:off x="542925" y="1933575"/>
              <a:ext cx="3810000" cy="628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100">
                  <a:solidFill>
                    <a:srgbClr val="0F4C5C"/>
                  </a:solidFill>
                  <a:latin typeface="Montserrat"/>
                  <a:ea typeface="Montserrat"/>
                  <a:cs typeface="Montserrat"/>
                  <a:sym typeface="Montserrat"/>
                </a:rPr>
                <a:t>Full-Time K-12 Islamic School</a:t>
              </a:r>
              <a:endParaRPr b="1" sz="1100">
                <a:solidFill>
                  <a:srgbClr val="0F4C5C"/>
                </a:solidFill>
                <a:latin typeface="Montserrat"/>
                <a:ea typeface="Montserrat"/>
                <a:cs typeface="Montserrat"/>
                <a:sym typeface="Montserrat"/>
              </a:endParaRPr>
            </a:p>
            <a:p>
              <a:pPr indent="0" lvl="0" marL="0" rtl="0" algn="l">
                <a:spcBef>
                  <a:spcPts val="225"/>
                </a:spcBef>
                <a:spcAft>
                  <a:spcPts val="0"/>
                </a:spcAft>
                <a:buNone/>
              </a:pPr>
              <a:r>
                <a:rPr b="0" lang="en" sz="1000">
                  <a:solidFill>
                    <a:srgbClr val="1E2D2F"/>
                  </a:solidFill>
                  <a:latin typeface="Inter"/>
                  <a:ea typeface="Inter"/>
                  <a:cs typeface="Inter"/>
                  <a:sym typeface="Inter"/>
                </a:rPr>
                <a:t>Establishment of an accredited school providing a seamless integration of state-standard academics and Islamic theology.</a:t>
              </a:r>
              <a:endParaRPr b="0" sz="1000">
                <a:solidFill>
                  <a:srgbClr val="1E2D2F"/>
                </a:solidFill>
                <a:latin typeface="Inter"/>
                <a:ea typeface="Inter"/>
                <a:cs typeface="Inter"/>
                <a:sym typeface="Inter"/>
              </a:endParaRPr>
            </a:p>
          </p:txBody>
        </p:sp>
      </p:grpSp>
      <p:grpSp>
        <p:nvGrpSpPr>
          <p:cNvPr id="308" name="Google Shape;308;p24"/>
          <p:cNvGrpSpPr/>
          <p:nvPr/>
        </p:nvGrpSpPr>
        <p:grpSpPr>
          <a:xfrm>
            <a:off x="381000" y="2752725"/>
            <a:ext cx="4095900" cy="781200"/>
            <a:chOff x="381000" y="2752725"/>
            <a:chExt cx="4095900" cy="781200"/>
          </a:xfrm>
        </p:grpSpPr>
        <p:sp>
          <p:nvSpPr>
            <p:cNvPr id="309" name="Google Shape;309;p24"/>
            <p:cNvSpPr/>
            <p:nvPr/>
          </p:nvSpPr>
          <p:spPr>
            <a:xfrm>
              <a:off x="381000" y="2752725"/>
              <a:ext cx="4095900" cy="781200"/>
            </a:xfrm>
            <a:prstGeom prst="roundRect">
              <a:avLst>
                <a:gd fmla="val 73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0" name="Google Shape;310;p24"/>
            <p:cNvSpPr/>
            <p:nvPr/>
          </p:nvSpPr>
          <p:spPr>
            <a:xfrm>
              <a:off x="381000" y="2752725"/>
              <a:ext cx="47700" cy="781200"/>
            </a:xfrm>
            <a:prstGeom prst="roundRect">
              <a:avLst>
                <a:gd fmla="val 4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1" name="Google Shape;311;p24"/>
            <p:cNvSpPr txBox="1"/>
            <p:nvPr/>
          </p:nvSpPr>
          <p:spPr>
            <a:xfrm>
              <a:off x="542925" y="2828925"/>
              <a:ext cx="3810000" cy="628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18">
                  <a:solidFill>
                    <a:srgbClr val="0F4C5C"/>
                  </a:solidFill>
                  <a:latin typeface="Montserrat"/>
                  <a:ea typeface="Montserrat"/>
                  <a:cs typeface="Montserrat"/>
                  <a:sym typeface="Montserrat"/>
                </a:rPr>
                <a:t>Land &amp; Facility Expansion</a:t>
              </a:r>
              <a:endParaRPr b="1" sz="1018">
                <a:solidFill>
                  <a:srgbClr val="0F4C5C"/>
                </a:solidFill>
                <a:latin typeface="Montserrat"/>
                <a:ea typeface="Montserrat"/>
                <a:cs typeface="Montserrat"/>
                <a:sym typeface="Montserrat"/>
              </a:endParaRPr>
            </a:p>
            <a:p>
              <a:pPr indent="0" lvl="0" marL="0" rtl="0" algn="l">
                <a:spcBef>
                  <a:spcPts val="225"/>
                </a:spcBef>
                <a:spcAft>
                  <a:spcPts val="0"/>
                </a:spcAft>
                <a:buNone/>
              </a:pPr>
              <a:r>
                <a:rPr b="0" lang="en" sz="925">
                  <a:solidFill>
                    <a:srgbClr val="1E2D2F"/>
                  </a:solidFill>
                  <a:latin typeface="Inter"/>
                  <a:ea typeface="Inter"/>
                  <a:cs typeface="Inter"/>
                  <a:sym typeface="Inter"/>
                </a:rPr>
                <a:t>Acquiring adjacent land for expanded parking and constructing a dedicated, multi-purpose community center with advanced athletic facilities.</a:t>
              </a:r>
              <a:endParaRPr b="0" sz="925">
                <a:solidFill>
                  <a:srgbClr val="1E2D2F"/>
                </a:solidFill>
                <a:latin typeface="Inter"/>
                <a:ea typeface="Inter"/>
                <a:cs typeface="Inter"/>
                <a:sym typeface="Inter"/>
              </a:endParaRPr>
            </a:p>
          </p:txBody>
        </p:sp>
      </p:grpSp>
      <p:grpSp>
        <p:nvGrpSpPr>
          <p:cNvPr id="312" name="Google Shape;312;p24"/>
          <p:cNvGrpSpPr/>
          <p:nvPr/>
        </p:nvGrpSpPr>
        <p:grpSpPr>
          <a:xfrm>
            <a:off x="381000" y="3648075"/>
            <a:ext cx="4095900" cy="781200"/>
            <a:chOff x="381000" y="3648075"/>
            <a:chExt cx="4095900" cy="781200"/>
          </a:xfrm>
        </p:grpSpPr>
        <p:sp>
          <p:nvSpPr>
            <p:cNvPr id="313" name="Google Shape;313;p24"/>
            <p:cNvSpPr/>
            <p:nvPr/>
          </p:nvSpPr>
          <p:spPr>
            <a:xfrm>
              <a:off x="381000" y="3648075"/>
              <a:ext cx="4095900" cy="781200"/>
            </a:xfrm>
            <a:prstGeom prst="roundRect">
              <a:avLst>
                <a:gd fmla="val 73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4" name="Google Shape;314;p24"/>
            <p:cNvSpPr/>
            <p:nvPr/>
          </p:nvSpPr>
          <p:spPr>
            <a:xfrm>
              <a:off x="381000" y="3648075"/>
              <a:ext cx="47700" cy="781200"/>
            </a:xfrm>
            <a:prstGeom prst="roundRect">
              <a:avLst>
                <a:gd fmla="val 40000" name="adj"/>
              </a:avLst>
            </a:prstGeom>
            <a:solidFill>
              <a:srgbClr val="5E8C6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5" name="Google Shape;315;p24"/>
            <p:cNvSpPr txBox="1"/>
            <p:nvPr/>
          </p:nvSpPr>
          <p:spPr>
            <a:xfrm>
              <a:off x="542925" y="3724275"/>
              <a:ext cx="3810000" cy="628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018">
                  <a:solidFill>
                    <a:srgbClr val="0F4C5C"/>
                  </a:solidFill>
                  <a:latin typeface="Montserrat"/>
                  <a:ea typeface="Montserrat"/>
                  <a:cs typeface="Montserrat"/>
                  <a:sym typeface="Montserrat"/>
                </a:rPr>
                <a:t>Commercial Endowment Property</a:t>
              </a:r>
              <a:endParaRPr b="1" sz="1018">
                <a:solidFill>
                  <a:srgbClr val="0F4C5C"/>
                </a:solidFill>
                <a:latin typeface="Montserrat"/>
                <a:ea typeface="Montserrat"/>
                <a:cs typeface="Montserrat"/>
                <a:sym typeface="Montserrat"/>
              </a:endParaRPr>
            </a:p>
            <a:p>
              <a:pPr indent="0" lvl="0" marL="0" rtl="0" algn="l">
                <a:spcBef>
                  <a:spcPts val="225"/>
                </a:spcBef>
                <a:spcAft>
                  <a:spcPts val="0"/>
                </a:spcAft>
                <a:buNone/>
              </a:pPr>
              <a:r>
                <a:rPr b="0" lang="en" sz="925">
                  <a:solidFill>
                    <a:srgbClr val="1E2D2F"/>
                  </a:solidFill>
                  <a:latin typeface="Inter"/>
                  <a:ea typeface="Inter"/>
                  <a:cs typeface="Inter"/>
                  <a:sym typeface="Inter"/>
                </a:rPr>
                <a:t>Securing a permanent financial engine to subsidize mosque operations, ensuring long-term sustainability for decades to come.</a:t>
              </a:r>
              <a:endParaRPr b="0" sz="925">
                <a:solidFill>
                  <a:srgbClr val="1E2D2F"/>
                </a:solidFill>
                <a:latin typeface="Inter"/>
                <a:ea typeface="Inter"/>
                <a:cs typeface="Inter"/>
                <a:sym typeface="Inter"/>
              </a:endParaRPr>
            </a:p>
          </p:txBody>
        </p:sp>
      </p:grpSp>
      <p:pic>
        <p:nvPicPr>
          <p:cNvPr id="316" name="Google Shape;316;p24"/>
          <p:cNvPicPr preferRelativeResize="0"/>
          <p:nvPr/>
        </p:nvPicPr>
        <p:blipFill rotWithShape="1">
          <a:blip r:embed="rId3">
            <a:alphaModFix/>
          </a:blip>
          <a:srcRect b="0" l="30" r="20" t="0"/>
          <a:stretch/>
        </p:blipFill>
        <p:spPr>
          <a:xfrm>
            <a:off x="4667250" y="1162050"/>
            <a:ext cx="4095900" cy="2305200"/>
          </a:xfrm>
          <a:prstGeom prst="rect">
            <a:avLst/>
          </a:prstGeom>
          <a:noFill/>
          <a:ln>
            <a:noFill/>
          </a:ln>
        </p:spPr>
      </p:pic>
      <p:grpSp>
        <p:nvGrpSpPr>
          <p:cNvPr id="317" name="Google Shape;317;p24"/>
          <p:cNvGrpSpPr/>
          <p:nvPr/>
        </p:nvGrpSpPr>
        <p:grpSpPr>
          <a:xfrm>
            <a:off x="4667250" y="3648075"/>
            <a:ext cx="4095900" cy="781200"/>
            <a:chOff x="4667250" y="3648075"/>
            <a:chExt cx="4095900" cy="781200"/>
          </a:xfrm>
        </p:grpSpPr>
        <p:sp>
          <p:nvSpPr>
            <p:cNvPr id="318" name="Google Shape;318;p24"/>
            <p:cNvSpPr/>
            <p:nvPr/>
          </p:nvSpPr>
          <p:spPr>
            <a:xfrm>
              <a:off x="4667250" y="3648075"/>
              <a:ext cx="4095900" cy="781200"/>
            </a:xfrm>
            <a:prstGeom prst="roundRect">
              <a:avLst>
                <a:gd fmla="val 7317" name="adj"/>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19" name="Google Shape;319;p24"/>
            <p:cNvSpPr/>
            <p:nvPr/>
          </p:nvSpPr>
          <p:spPr>
            <a:xfrm>
              <a:off x="4667250" y="3648075"/>
              <a:ext cx="47700" cy="781200"/>
            </a:xfrm>
            <a:prstGeom prst="roundRect">
              <a:avLst>
                <a:gd fmla="val 4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0" name="Google Shape;320;p24"/>
            <p:cNvSpPr txBox="1"/>
            <p:nvPr/>
          </p:nvSpPr>
          <p:spPr>
            <a:xfrm>
              <a:off x="4838700" y="3733800"/>
              <a:ext cx="3810000" cy="6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925">
                  <a:solidFill>
                    <a:srgbClr val="E3B23C"/>
                  </a:solidFill>
                  <a:latin typeface="Montserrat"/>
                  <a:ea typeface="Montserrat"/>
                  <a:cs typeface="Montserrat"/>
                  <a:sym typeface="Montserrat"/>
                </a:rPr>
                <a:t>PHASE 2 EXPANSION PROJECT</a:t>
              </a:r>
              <a:endParaRPr b="1" sz="925">
                <a:solidFill>
                  <a:srgbClr val="E3B23C"/>
                </a:solidFill>
                <a:latin typeface="Montserrat"/>
                <a:ea typeface="Montserrat"/>
                <a:cs typeface="Montserrat"/>
                <a:sym typeface="Montserrat"/>
              </a:endParaRPr>
            </a:p>
            <a:p>
              <a:pPr indent="0" lvl="0" marL="0" rtl="0" algn="l">
                <a:spcBef>
                  <a:spcPts val="300"/>
                </a:spcBef>
                <a:spcAft>
                  <a:spcPts val="0"/>
                </a:spcAft>
                <a:buNone/>
              </a:pPr>
              <a:r>
                <a:rPr b="0" lang="en" sz="879">
                  <a:solidFill>
                    <a:srgbClr val="F7F9FA"/>
                  </a:solidFill>
                  <a:latin typeface="Inter"/>
                  <a:ea typeface="Inter"/>
                  <a:cs typeface="Inter"/>
                  <a:sym typeface="Inter"/>
                </a:rPr>
                <a:t>A transformative vision designed to significantly increase capacity, foster community leadership, and secure Al-Suffah's institutional foundation.</a:t>
              </a:r>
              <a:endParaRPr b="0" sz="879">
                <a:solidFill>
                  <a:srgbClr val="F7F9FA"/>
                </a:solidFill>
                <a:latin typeface="Inter"/>
                <a:ea typeface="Inter"/>
                <a:cs typeface="Inter"/>
                <a:sym typeface="Inte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grpSp>
        <p:nvGrpSpPr>
          <p:cNvPr id="325" name="Google Shape;325;p25"/>
          <p:cNvGrpSpPr/>
          <p:nvPr/>
        </p:nvGrpSpPr>
        <p:grpSpPr>
          <a:xfrm>
            <a:off x="0" y="0"/>
            <a:ext cx="9144000" cy="5143650"/>
            <a:chOff x="0" y="0"/>
            <a:chExt cx="9144000" cy="5143650"/>
          </a:xfrm>
        </p:grpSpPr>
        <p:sp>
          <p:nvSpPr>
            <p:cNvPr id="326" name="Google Shape;326;p25"/>
            <p:cNvSpPr/>
            <p:nvPr/>
          </p:nvSpPr>
          <p:spPr>
            <a:xfrm>
              <a:off x="0" y="0"/>
              <a:ext cx="9144000" cy="5143500"/>
            </a:xfrm>
            <a:prstGeom prst="rect">
              <a:avLst/>
            </a:prstGeom>
            <a:solidFill>
              <a:srgbClr val="0F4C5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327" name="Google Shape;327;p25"/>
            <p:cNvGrpSpPr/>
            <p:nvPr/>
          </p:nvGrpSpPr>
          <p:grpSpPr>
            <a:xfrm>
              <a:off x="381000" y="333375"/>
              <a:ext cx="2381250" cy="400050"/>
              <a:chOff x="0" y="0"/>
              <a:chExt cx="2381250" cy="400050"/>
            </a:xfrm>
          </p:grpSpPr>
          <p:sp>
            <p:nvSpPr>
              <p:cNvPr id="328" name="Google Shape;328;p25"/>
              <p:cNvSpPr/>
              <p:nvPr/>
            </p:nvSpPr>
            <p:spPr>
              <a:xfrm>
                <a:off x="0" y="0"/>
                <a:ext cx="381000" cy="190500"/>
              </a:xfrm>
              <a:custGeom>
                <a:rect b="b" l="l" r="r" t="t"/>
                <a:pathLst>
                  <a:path extrusionOk="0" h="120000" w="120000">
                    <a:moveTo>
                      <a:pt x="0" y="120000"/>
                    </a:moveTo>
                    <a:lnTo>
                      <a:pt x="30000" y="0"/>
                    </a:lnTo>
                    <a:lnTo>
                      <a:pt x="60000" y="120000"/>
                    </a:lnTo>
                    <a:lnTo>
                      <a:pt x="90000" y="0"/>
                    </a:lnTo>
                    <a:lnTo>
                      <a:pt x="120000" y="120000"/>
                    </a:lnTo>
                  </a:path>
                </a:pathLst>
              </a:custGeom>
              <a:solidFill>
                <a:srgbClr val="000000">
                  <a:alpha val="0"/>
                </a:srgbClr>
              </a:solidFill>
              <a:ln cap="flat" cmpd="sng" w="38100">
                <a:solidFill>
                  <a:srgbClr val="F7F9FA"/>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29" name="Google Shape;329;p25"/>
              <p:cNvSpPr/>
              <p:nvPr/>
            </p:nvSpPr>
            <p:spPr>
              <a:xfrm>
                <a:off x="152400" y="228600"/>
                <a:ext cx="76200" cy="76200"/>
              </a:xfrm>
              <a:prstGeom prst="ellipse">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0" name="Google Shape;330;p25"/>
              <p:cNvSpPr txBox="1"/>
              <p:nvPr/>
            </p:nvSpPr>
            <p:spPr>
              <a:xfrm>
                <a:off x="476250" y="19050"/>
                <a:ext cx="1905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600">
                    <a:solidFill>
                      <a:srgbClr val="F7F9FA"/>
                    </a:solidFill>
                    <a:latin typeface="Montserrat"/>
                    <a:ea typeface="Montserrat"/>
                    <a:cs typeface="Montserrat"/>
                    <a:sym typeface="Montserrat"/>
                  </a:rPr>
                  <a:t>AL-SUFFAH</a:t>
                </a:r>
                <a:endParaRPr b="1" sz="1600">
                  <a:solidFill>
                    <a:srgbClr val="F7F9FA"/>
                  </a:solidFill>
                  <a:latin typeface="Montserrat"/>
                  <a:ea typeface="Montserrat"/>
                  <a:cs typeface="Montserrat"/>
                  <a:sym typeface="Montserrat"/>
                </a:endParaRPr>
              </a:p>
            </p:txBody>
          </p:sp>
        </p:grpSp>
        <p:sp>
          <p:nvSpPr>
            <p:cNvPr id="331" name="Google Shape;331;p25"/>
            <p:cNvSpPr/>
            <p:nvPr/>
          </p:nvSpPr>
          <p:spPr>
            <a:xfrm>
              <a:off x="0" y="5048250"/>
              <a:ext cx="9144000" cy="95400"/>
            </a:xfrm>
            <a:prstGeom prst="rect">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332" name="Google Shape;332;p25"/>
          <p:cNvSpPr txBox="1"/>
          <p:nvPr/>
        </p:nvSpPr>
        <p:spPr>
          <a:xfrm>
            <a:off x="381000" y="857250"/>
            <a:ext cx="83820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600">
                <a:solidFill>
                  <a:srgbClr val="F7F9FA"/>
                </a:solidFill>
                <a:latin typeface="Montserrat"/>
                <a:ea typeface="Montserrat"/>
                <a:cs typeface="Montserrat"/>
                <a:sym typeface="Montserrat"/>
              </a:rPr>
              <a:t>Conclusion &amp; How to Get Involved</a:t>
            </a:r>
            <a:endParaRPr b="1" sz="2600">
              <a:solidFill>
                <a:srgbClr val="F7F9FA"/>
              </a:solidFill>
              <a:latin typeface="Montserrat"/>
              <a:ea typeface="Montserrat"/>
              <a:cs typeface="Montserrat"/>
              <a:sym typeface="Montserrat"/>
            </a:endParaRPr>
          </a:p>
          <a:p>
            <a:pPr indent="0" lvl="0" marL="0" rtl="0" algn="l">
              <a:spcBef>
                <a:spcPts val="600"/>
              </a:spcBef>
              <a:spcAft>
                <a:spcPts val="450"/>
              </a:spcAft>
              <a:buNone/>
            </a:pPr>
            <a:r>
              <a:rPr b="0" lang="en" sz="1200">
                <a:solidFill>
                  <a:srgbClr val="F7F9FA"/>
                </a:solidFill>
                <a:latin typeface="Inter"/>
                <a:ea typeface="Inter"/>
                <a:cs typeface="Inter"/>
                <a:sym typeface="Inter"/>
              </a:rPr>
              <a:t>Al-Suffah Institute &amp; Mosque is your community, and its success depends on your active participation. We invite every individual to become an active pillar of this institution by contributing your time, professional skills, and financial resources.</a:t>
            </a:r>
            <a:endParaRPr b="0" sz="1200">
              <a:solidFill>
                <a:srgbClr val="F7F9FA"/>
              </a:solidFill>
              <a:latin typeface="Inter"/>
              <a:ea typeface="Inter"/>
              <a:cs typeface="Inter"/>
              <a:sym typeface="Inter"/>
            </a:endParaRPr>
          </a:p>
        </p:txBody>
      </p:sp>
      <p:sp>
        <p:nvSpPr>
          <p:cNvPr id="333" name="Google Shape;333;p25"/>
          <p:cNvSpPr txBox="1"/>
          <p:nvPr/>
        </p:nvSpPr>
        <p:spPr>
          <a:xfrm>
            <a:off x="381000" y="1905000"/>
            <a:ext cx="8382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600"/>
              </a:spcAft>
              <a:buNone/>
            </a:pPr>
            <a:r>
              <a:rPr b="0" lang="en" sz="1300">
                <a:solidFill>
                  <a:srgbClr val="E3B23C"/>
                </a:solidFill>
                <a:latin typeface="Montserrat SemiBold"/>
                <a:ea typeface="Montserrat SemiBold"/>
                <a:cs typeface="Montserrat SemiBold"/>
                <a:sym typeface="Montserrat SemiBold"/>
              </a:rPr>
              <a:t>There are three primary ways to get involved today:</a:t>
            </a:r>
            <a:endParaRPr b="0" sz="1300">
              <a:solidFill>
                <a:srgbClr val="E3B23C"/>
              </a:solidFill>
              <a:latin typeface="Montserrat SemiBold"/>
              <a:ea typeface="Montserrat SemiBold"/>
              <a:cs typeface="Montserrat SemiBold"/>
              <a:sym typeface="Montserrat SemiBold"/>
            </a:endParaRPr>
          </a:p>
        </p:txBody>
      </p:sp>
      <p:grpSp>
        <p:nvGrpSpPr>
          <p:cNvPr id="334" name="Google Shape;334;p25"/>
          <p:cNvGrpSpPr/>
          <p:nvPr/>
        </p:nvGrpSpPr>
        <p:grpSpPr>
          <a:xfrm>
            <a:off x="381000" y="2238375"/>
            <a:ext cx="2628900" cy="1905000"/>
            <a:chOff x="0" y="0"/>
            <a:chExt cx="2628900" cy="1905000"/>
          </a:xfrm>
        </p:grpSpPr>
        <p:sp>
          <p:nvSpPr>
            <p:cNvPr id="335" name="Google Shape;335;p25"/>
            <p:cNvSpPr/>
            <p:nvPr/>
          </p:nvSpPr>
          <p:spPr>
            <a:xfrm>
              <a:off x="0" y="0"/>
              <a:ext cx="2628900" cy="1905000"/>
            </a:xfrm>
            <a:prstGeom prst="roundRect">
              <a:avLst>
                <a:gd fmla="val 4000" name="adj"/>
              </a:avLst>
            </a:prstGeom>
            <a:solidFill>
              <a:srgbClr val="145A6D"/>
            </a:solidFill>
            <a:ln cap="flat" cmpd="sng" w="9525">
              <a:solidFill>
                <a:srgbClr val="1E6B8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6" name="Google Shape;336;p25"/>
            <p:cNvSpPr/>
            <p:nvPr/>
          </p:nvSpPr>
          <p:spPr>
            <a:xfrm>
              <a:off x="152400" y="152400"/>
              <a:ext cx="304800" cy="3048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37" name="Google Shape;337;p25"/>
            <p:cNvSpPr txBox="1"/>
            <p:nvPr/>
          </p:nvSpPr>
          <p:spPr>
            <a:xfrm>
              <a:off x="152400" y="1524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0F4C5C"/>
                  </a:solidFill>
                  <a:latin typeface="Montserrat"/>
                  <a:ea typeface="Montserrat"/>
                  <a:cs typeface="Montserrat"/>
                  <a:sym typeface="Montserrat"/>
                </a:rPr>
                <a:t>1</a:t>
              </a:r>
              <a:endParaRPr b="1" sz="1300">
                <a:solidFill>
                  <a:srgbClr val="0F4C5C"/>
                </a:solidFill>
                <a:latin typeface="Montserrat"/>
                <a:ea typeface="Montserrat"/>
                <a:cs typeface="Montserrat"/>
                <a:sym typeface="Montserrat"/>
              </a:endParaRPr>
            </a:p>
          </p:txBody>
        </p:sp>
        <p:sp>
          <p:nvSpPr>
            <p:cNvPr id="338" name="Google Shape;338;p25"/>
            <p:cNvSpPr txBox="1"/>
            <p:nvPr/>
          </p:nvSpPr>
          <p:spPr>
            <a:xfrm>
              <a:off x="571500" y="190500"/>
              <a:ext cx="19050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600"/>
                </a:spcAft>
                <a:buNone/>
              </a:pPr>
              <a:r>
                <a:rPr b="0" lang="en" sz="1600">
                  <a:solidFill>
                    <a:srgbClr val="E3B23C"/>
                  </a:solidFill>
                  <a:latin typeface="Montserrat SemiBold"/>
                  <a:ea typeface="Montserrat SemiBold"/>
                  <a:cs typeface="Montserrat SemiBold"/>
                  <a:sym typeface="Montserrat SemiBold"/>
                </a:rPr>
                <a:t>Donate</a:t>
              </a:r>
              <a:endParaRPr b="0" sz="1600">
                <a:solidFill>
                  <a:srgbClr val="E3B23C"/>
                </a:solidFill>
                <a:latin typeface="Montserrat SemiBold"/>
                <a:ea typeface="Montserrat SemiBold"/>
                <a:cs typeface="Montserrat SemiBold"/>
                <a:sym typeface="Montserrat SemiBold"/>
              </a:endParaRPr>
            </a:p>
          </p:txBody>
        </p:sp>
        <p:sp>
          <p:nvSpPr>
            <p:cNvPr id="339" name="Google Shape;339;p25"/>
            <p:cNvSpPr txBox="1"/>
            <p:nvPr/>
          </p:nvSpPr>
          <p:spPr>
            <a:xfrm>
              <a:off x="152400" y="571500"/>
              <a:ext cx="2324100" cy="119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F7F9FA"/>
                  </a:solidFill>
                  <a:latin typeface="Inter"/>
                  <a:ea typeface="Inter"/>
                  <a:cs typeface="Inter"/>
                  <a:sym typeface="Inter"/>
                </a:rPr>
                <a:t>Set up a recurring monthly donation via our secure online portal to support our daily operations and future expansion.</a:t>
              </a:r>
              <a:endParaRPr b="0" sz="1100">
                <a:solidFill>
                  <a:srgbClr val="F7F9FA"/>
                </a:solidFill>
                <a:latin typeface="Inter"/>
                <a:ea typeface="Inter"/>
                <a:cs typeface="Inter"/>
                <a:sym typeface="Inter"/>
              </a:endParaRPr>
            </a:p>
          </p:txBody>
        </p:sp>
      </p:grpSp>
      <p:grpSp>
        <p:nvGrpSpPr>
          <p:cNvPr id="340" name="Google Shape;340;p25"/>
          <p:cNvGrpSpPr/>
          <p:nvPr/>
        </p:nvGrpSpPr>
        <p:grpSpPr>
          <a:xfrm>
            <a:off x="3257550" y="2238375"/>
            <a:ext cx="2628900" cy="1905000"/>
            <a:chOff x="0" y="0"/>
            <a:chExt cx="2628900" cy="1905000"/>
          </a:xfrm>
        </p:grpSpPr>
        <p:sp>
          <p:nvSpPr>
            <p:cNvPr id="341" name="Google Shape;341;p25"/>
            <p:cNvSpPr/>
            <p:nvPr/>
          </p:nvSpPr>
          <p:spPr>
            <a:xfrm>
              <a:off x="0" y="0"/>
              <a:ext cx="2628900" cy="1905000"/>
            </a:xfrm>
            <a:prstGeom prst="roundRect">
              <a:avLst>
                <a:gd fmla="val 4000" name="adj"/>
              </a:avLst>
            </a:prstGeom>
            <a:solidFill>
              <a:srgbClr val="145A6D"/>
            </a:solidFill>
            <a:ln cap="flat" cmpd="sng" w="9525">
              <a:solidFill>
                <a:srgbClr val="1E6B8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2" name="Google Shape;342;p25"/>
            <p:cNvSpPr/>
            <p:nvPr/>
          </p:nvSpPr>
          <p:spPr>
            <a:xfrm>
              <a:off x="152400" y="152400"/>
              <a:ext cx="304800" cy="3048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3" name="Google Shape;343;p25"/>
            <p:cNvSpPr txBox="1"/>
            <p:nvPr/>
          </p:nvSpPr>
          <p:spPr>
            <a:xfrm>
              <a:off x="152400" y="1524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0F4C5C"/>
                  </a:solidFill>
                  <a:latin typeface="Montserrat"/>
                  <a:ea typeface="Montserrat"/>
                  <a:cs typeface="Montserrat"/>
                  <a:sym typeface="Montserrat"/>
                </a:rPr>
                <a:t>2</a:t>
              </a:r>
              <a:endParaRPr b="1" sz="1300">
                <a:solidFill>
                  <a:srgbClr val="0F4C5C"/>
                </a:solidFill>
                <a:latin typeface="Montserrat"/>
                <a:ea typeface="Montserrat"/>
                <a:cs typeface="Montserrat"/>
                <a:sym typeface="Montserrat"/>
              </a:endParaRPr>
            </a:p>
          </p:txBody>
        </p:sp>
        <p:sp>
          <p:nvSpPr>
            <p:cNvPr id="344" name="Google Shape;344;p25"/>
            <p:cNvSpPr txBox="1"/>
            <p:nvPr/>
          </p:nvSpPr>
          <p:spPr>
            <a:xfrm>
              <a:off x="571500" y="190500"/>
              <a:ext cx="19050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600"/>
                </a:spcAft>
                <a:buNone/>
              </a:pPr>
              <a:r>
                <a:rPr b="0" lang="en" sz="1600">
                  <a:solidFill>
                    <a:srgbClr val="E3B23C"/>
                  </a:solidFill>
                  <a:latin typeface="Montserrat SemiBold"/>
                  <a:ea typeface="Montserrat SemiBold"/>
                  <a:cs typeface="Montserrat SemiBold"/>
                  <a:sym typeface="Montserrat SemiBold"/>
                </a:rPr>
                <a:t>Volunteer</a:t>
              </a:r>
              <a:endParaRPr b="0" sz="1600">
                <a:solidFill>
                  <a:srgbClr val="E3B23C"/>
                </a:solidFill>
                <a:latin typeface="Montserrat SemiBold"/>
                <a:ea typeface="Montserrat SemiBold"/>
                <a:cs typeface="Montserrat SemiBold"/>
                <a:sym typeface="Montserrat SemiBold"/>
              </a:endParaRPr>
            </a:p>
          </p:txBody>
        </p:sp>
        <p:sp>
          <p:nvSpPr>
            <p:cNvPr id="345" name="Google Shape;345;p25"/>
            <p:cNvSpPr txBox="1"/>
            <p:nvPr/>
          </p:nvSpPr>
          <p:spPr>
            <a:xfrm>
              <a:off x="152400" y="571500"/>
              <a:ext cx="2324100" cy="119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F7F9FA"/>
                  </a:solidFill>
                  <a:latin typeface="Inter"/>
                  <a:ea typeface="Inter"/>
                  <a:cs typeface="Inter"/>
                  <a:sym typeface="Inter"/>
                </a:rPr>
                <a:t>Join one of our many committees. We are currently seeking volunteers for the weekend school, the social services food drive, and the facility maintenance team.</a:t>
              </a:r>
              <a:endParaRPr b="0" sz="1100">
                <a:solidFill>
                  <a:srgbClr val="F7F9FA"/>
                </a:solidFill>
                <a:latin typeface="Inter"/>
                <a:ea typeface="Inter"/>
                <a:cs typeface="Inter"/>
                <a:sym typeface="Inter"/>
              </a:endParaRPr>
            </a:p>
          </p:txBody>
        </p:sp>
      </p:grpSp>
      <p:grpSp>
        <p:nvGrpSpPr>
          <p:cNvPr id="346" name="Google Shape;346;p25"/>
          <p:cNvGrpSpPr/>
          <p:nvPr/>
        </p:nvGrpSpPr>
        <p:grpSpPr>
          <a:xfrm>
            <a:off x="6134100" y="2238375"/>
            <a:ext cx="2628900" cy="1905000"/>
            <a:chOff x="0" y="0"/>
            <a:chExt cx="2628900" cy="1905000"/>
          </a:xfrm>
        </p:grpSpPr>
        <p:sp>
          <p:nvSpPr>
            <p:cNvPr id="347" name="Google Shape;347;p25"/>
            <p:cNvSpPr/>
            <p:nvPr/>
          </p:nvSpPr>
          <p:spPr>
            <a:xfrm>
              <a:off x="0" y="0"/>
              <a:ext cx="2628900" cy="1905000"/>
            </a:xfrm>
            <a:prstGeom prst="roundRect">
              <a:avLst>
                <a:gd fmla="val 4000" name="adj"/>
              </a:avLst>
            </a:prstGeom>
            <a:solidFill>
              <a:srgbClr val="145A6D"/>
            </a:solidFill>
            <a:ln cap="flat" cmpd="sng" w="9525">
              <a:solidFill>
                <a:srgbClr val="1E6B8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8" name="Google Shape;348;p25"/>
            <p:cNvSpPr/>
            <p:nvPr/>
          </p:nvSpPr>
          <p:spPr>
            <a:xfrm>
              <a:off x="152400" y="152400"/>
              <a:ext cx="304800" cy="304800"/>
            </a:xfrm>
            <a:prstGeom prst="roundRect">
              <a:avLst>
                <a:gd fmla="val 50000" name="adj"/>
              </a:avLst>
            </a:prstGeom>
            <a:solidFill>
              <a:srgbClr val="E3B23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49" name="Google Shape;349;p25"/>
            <p:cNvSpPr txBox="1"/>
            <p:nvPr/>
          </p:nvSpPr>
          <p:spPr>
            <a:xfrm>
              <a:off x="152400" y="15240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300">
                  <a:solidFill>
                    <a:srgbClr val="0F4C5C"/>
                  </a:solidFill>
                  <a:latin typeface="Montserrat"/>
                  <a:ea typeface="Montserrat"/>
                  <a:cs typeface="Montserrat"/>
                  <a:sym typeface="Montserrat"/>
                </a:rPr>
                <a:t>3</a:t>
              </a:r>
              <a:endParaRPr b="1" sz="1300">
                <a:solidFill>
                  <a:srgbClr val="0F4C5C"/>
                </a:solidFill>
                <a:latin typeface="Montserrat"/>
                <a:ea typeface="Montserrat"/>
                <a:cs typeface="Montserrat"/>
                <a:sym typeface="Montserrat"/>
              </a:endParaRPr>
            </a:p>
          </p:txBody>
        </p:sp>
        <p:sp>
          <p:nvSpPr>
            <p:cNvPr id="350" name="Google Shape;350;p25"/>
            <p:cNvSpPr txBox="1"/>
            <p:nvPr/>
          </p:nvSpPr>
          <p:spPr>
            <a:xfrm>
              <a:off x="571500" y="190500"/>
              <a:ext cx="19050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600"/>
                </a:spcAft>
                <a:buNone/>
              </a:pPr>
              <a:r>
                <a:rPr b="0" lang="en" sz="1600">
                  <a:solidFill>
                    <a:srgbClr val="E3B23C"/>
                  </a:solidFill>
                  <a:latin typeface="Montserrat SemiBold"/>
                  <a:ea typeface="Montserrat SemiBold"/>
                  <a:cs typeface="Montserrat SemiBold"/>
                  <a:sym typeface="Montserrat SemiBold"/>
                </a:rPr>
                <a:t>Connect</a:t>
              </a:r>
              <a:endParaRPr b="0" sz="1600">
                <a:solidFill>
                  <a:srgbClr val="E3B23C"/>
                </a:solidFill>
                <a:latin typeface="Montserrat SemiBold"/>
                <a:ea typeface="Montserrat SemiBold"/>
                <a:cs typeface="Montserrat SemiBold"/>
                <a:sym typeface="Montserrat SemiBold"/>
              </a:endParaRPr>
            </a:p>
          </p:txBody>
        </p:sp>
        <p:sp>
          <p:nvSpPr>
            <p:cNvPr id="351" name="Google Shape;351;p25"/>
            <p:cNvSpPr txBox="1"/>
            <p:nvPr/>
          </p:nvSpPr>
          <p:spPr>
            <a:xfrm>
              <a:off x="152400" y="571500"/>
              <a:ext cx="2324100" cy="119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100">
                  <a:solidFill>
                    <a:srgbClr val="F7F9FA"/>
                  </a:solidFill>
                  <a:latin typeface="Inter"/>
                  <a:ea typeface="Inter"/>
                  <a:cs typeface="Inter"/>
                  <a:sym typeface="Inter"/>
                </a:rPr>
                <a:t>Subscribe to our weekly newsletter, follow our official social media channels, and join our community broadcast groups to stay informed about upcoming classes and events.</a:t>
              </a:r>
              <a:endParaRPr b="0" sz="1100">
                <a:solidFill>
                  <a:srgbClr val="F7F9FA"/>
                </a:solidFill>
                <a:latin typeface="Inter"/>
                <a:ea typeface="Inter"/>
                <a:cs typeface="Inter"/>
                <a:sym typeface="Inter"/>
              </a:endParaRPr>
            </a:p>
          </p:txBody>
        </p:sp>
      </p:grpSp>
      <p:grpSp>
        <p:nvGrpSpPr>
          <p:cNvPr id="352" name="Google Shape;352;p25"/>
          <p:cNvGrpSpPr/>
          <p:nvPr/>
        </p:nvGrpSpPr>
        <p:grpSpPr>
          <a:xfrm>
            <a:off x="381000" y="4286250"/>
            <a:ext cx="8382000" cy="571500"/>
            <a:chOff x="0" y="0"/>
            <a:chExt cx="8382000" cy="571500"/>
          </a:xfrm>
        </p:grpSpPr>
        <p:sp>
          <p:nvSpPr>
            <p:cNvPr id="353" name="Google Shape;353;p25"/>
            <p:cNvSpPr/>
            <p:nvPr/>
          </p:nvSpPr>
          <p:spPr>
            <a:xfrm>
              <a:off x="0" y="0"/>
              <a:ext cx="8382000" cy="571500"/>
            </a:xfrm>
            <a:prstGeom prst="roundRect">
              <a:avLst>
                <a:gd fmla="val 13333" name="adj"/>
              </a:avLst>
            </a:prstGeom>
            <a:solidFill>
              <a:srgbClr val="0A3844"/>
            </a:solidFill>
            <a:ln cap="flat" cmpd="sng" w="9525">
              <a:solidFill>
                <a:srgbClr val="E3B23C"/>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354" name="Google Shape;354;p25"/>
            <p:cNvSpPr txBox="1"/>
            <p:nvPr/>
          </p:nvSpPr>
          <p:spPr>
            <a:xfrm>
              <a:off x="190500" y="95250"/>
              <a:ext cx="800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i="1" lang="en" sz="1100">
                  <a:solidFill>
                    <a:srgbClr val="E3B23C"/>
                  </a:solidFill>
                  <a:latin typeface="Montserrat"/>
                  <a:ea typeface="Montserrat"/>
                  <a:cs typeface="Montserrat"/>
                  <a:sym typeface="Montserrat"/>
                </a:rPr>
                <a:t>"We conclude with a sincere Dua (prayer) that Allah blesses our community, accepts our efforts, and keeps our hearts united in faith and service."</a:t>
              </a:r>
              <a:endParaRPr i="1" sz="1100">
                <a:solidFill>
                  <a:srgbClr val="E3B23C"/>
                </a:solidFill>
                <a:latin typeface="Montserrat"/>
                <a:ea typeface="Montserrat"/>
                <a:cs typeface="Montserrat"/>
                <a:sym typeface="Montserrat"/>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